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4"/>
  </p:notesMasterIdLst>
  <p:sldIdLst>
    <p:sldId id="570" r:id="rId5"/>
    <p:sldId id="571" r:id="rId6"/>
    <p:sldId id="572" r:id="rId7"/>
    <p:sldId id="573" r:id="rId8"/>
    <p:sldId id="574" r:id="rId9"/>
    <p:sldId id="575" r:id="rId10"/>
    <p:sldId id="576" r:id="rId11"/>
    <p:sldId id="577" r:id="rId12"/>
    <p:sldId id="578" r:id="rId13"/>
    <p:sldId id="466" r:id="rId14"/>
    <p:sldId id="470" r:id="rId15"/>
    <p:sldId id="471" r:id="rId16"/>
    <p:sldId id="472" r:id="rId17"/>
    <p:sldId id="474" r:id="rId18"/>
    <p:sldId id="475" r:id="rId19"/>
    <p:sldId id="476" r:id="rId20"/>
    <p:sldId id="477" r:id="rId21"/>
    <p:sldId id="478" r:id="rId22"/>
    <p:sldId id="479" r:id="rId23"/>
    <p:sldId id="480" r:id="rId24"/>
    <p:sldId id="481" r:id="rId25"/>
    <p:sldId id="482" r:id="rId26"/>
    <p:sldId id="483" r:id="rId27"/>
    <p:sldId id="484" r:id="rId28"/>
    <p:sldId id="485" r:id="rId29"/>
    <p:sldId id="486" r:id="rId30"/>
    <p:sldId id="487" r:id="rId31"/>
    <p:sldId id="488" r:id="rId32"/>
    <p:sldId id="489" r:id="rId33"/>
    <p:sldId id="490" r:id="rId34"/>
    <p:sldId id="491" r:id="rId35"/>
    <p:sldId id="492" r:id="rId36"/>
    <p:sldId id="493" r:id="rId37"/>
    <p:sldId id="494" r:id="rId38"/>
    <p:sldId id="495" r:id="rId39"/>
    <p:sldId id="496" r:id="rId40"/>
    <p:sldId id="497" r:id="rId41"/>
    <p:sldId id="498" r:id="rId42"/>
    <p:sldId id="499" r:id="rId43"/>
    <p:sldId id="500" r:id="rId44"/>
    <p:sldId id="502" r:id="rId45"/>
    <p:sldId id="501" r:id="rId46"/>
    <p:sldId id="503" r:id="rId47"/>
    <p:sldId id="504" r:id="rId48"/>
    <p:sldId id="505" r:id="rId49"/>
    <p:sldId id="506" r:id="rId50"/>
    <p:sldId id="507" r:id="rId51"/>
    <p:sldId id="508" r:id="rId52"/>
    <p:sldId id="509" r:id="rId53"/>
    <p:sldId id="510" r:id="rId54"/>
    <p:sldId id="511" r:id="rId55"/>
    <p:sldId id="512" r:id="rId56"/>
    <p:sldId id="513" r:id="rId57"/>
    <p:sldId id="514" r:id="rId58"/>
    <p:sldId id="515" r:id="rId59"/>
    <p:sldId id="516" r:id="rId60"/>
    <p:sldId id="517" r:id="rId61"/>
    <p:sldId id="519" r:id="rId62"/>
    <p:sldId id="579" r:id="rId63"/>
    <p:sldId id="580" r:id="rId64"/>
    <p:sldId id="521" r:id="rId65"/>
    <p:sldId id="581" r:id="rId66"/>
    <p:sldId id="401" r:id="rId67"/>
    <p:sldId id="338" r:id="rId68"/>
    <p:sldId id="463" r:id="rId69"/>
    <p:sldId id="464" r:id="rId70"/>
    <p:sldId id="439" r:id="rId71"/>
    <p:sldId id="467" r:id="rId72"/>
    <p:sldId id="468" r:id="rId73"/>
    <p:sldId id="469" r:id="rId74"/>
    <p:sldId id="462" r:id="rId75"/>
    <p:sldId id="523" r:id="rId76"/>
    <p:sldId id="524" r:id="rId77"/>
    <p:sldId id="525" r:id="rId78"/>
    <p:sldId id="528" r:id="rId79"/>
    <p:sldId id="526" r:id="rId80"/>
    <p:sldId id="527" r:id="rId81"/>
    <p:sldId id="529" r:id="rId82"/>
    <p:sldId id="530" r:id="rId83"/>
    <p:sldId id="531" r:id="rId84"/>
    <p:sldId id="532" r:id="rId85"/>
    <p:sldId id="533" r:id="rId86"/>
    <p:sldId id="534" r:id="rId87"/>
    <p:sldId id="535" r:id="rId88"/>
    <p:sldId id="536" r:id="rId89"/>
    <p:sldId id="537" r:id="rId90"/>
    <p:sldId id="538" r:id="rId91"/>
    <p:sldId id="539" r:id="rId92"/>
    <p:sldId id="540" r:id="rId93"/>
    <p:sldId id="541" r:id="rId94"/>
    <p:sldId id="542" r:id="rId95"/>
    <p:sldId id="545" r:id="rId96"/>
    <p:sldId id="546" r:id="rId97"/>
    <p:sldId id="547" r:id="rId98"/>
    <p:sldId id="548" r:id="rId99"/>
    <p:sldId id="549" r:id="rId100"/>
    <p:sldId id="550" r:id="rId101"/>
    <p:sldId id="551" r:id="rId102"/>
    <p:sldId id="553" r:id="rId103"/>
    <p:sldId id="552" r:id="rId104"/>
    <p:sldId id="554" r:id="rId105"/>
    <p:sldId id="555" r:id="rId106"/>
    <p:sldId id="556" r:id="rId107"/>
    <p:sldId id="557" r:id="rId108"/>
    <p:sldId id="561" r:id="rId109"/>
    <p:sldId id="559" r:id="rId110"/>
    <p:sldId id="558" r:id="rId111"/>
    <p:sldId id="564" r:id="rId112"/>
    <p:sldId id="566" r:id="rId113"/>
    <p:sldId id="567" r:id="rId114"/>
    <p:sldId id="568" r:id="rId115"/>
    <p:sldId id="560" r:id="rId116"/>
    <p:sldId id="562" r:id="rId117"/>
    <p:sldId id="563" r:id="rId118"/>
    <p:sldId id="565" r:id="rId119"/>
    <p:sldId id="518" r:id="rId120"/>
    <p:sldId id="569" r:id="rId121"/>
    <p:sldId id="520" r:id="rId122"/>
    <p:sldId id="522" r:id="rId123"/>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15:guide id="2" pos="272" userDrawn="1">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A43FB9"/>
    <a:srgbClr val="A23220"/>
    <a:srgbClr val="8FDCB2"/>
    <a:srgbClr val="B00004"/>
    <a:srgbClr val="A30105"/>
    <a:srgbClr val="D9D9D9"/>
    <a:srgbClr val="C0A4D6"/>
    <a:srgbClr val="FFE38F"/>
    <a:srgbClr val="8FC1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a:tcStyle>
        <a:tcBdr/>
        <a:fill>
          <a:solidFill>
            <a:srgbClr val="FF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99" autoAdjust="0"/>
    <p:restoredTop sz="93141" autoAdjust="0"/>
  </p:normalViewPr>
  <p:slideViewPr>
    <p:cSldViewPr snapToGrid="0" snapToObjects="1">
      <p:cViewPr varScale="1">
        <p:scale>
          <a:sx n="157" d="100"/>
          <a:sy n="157" d="100"/>
        </p:scale>
        <p:origin x="688" y="168"/>
      </p:cViewPr>
      <p:guideLst>
        <p:guide pos="272"/>
        <p:guide orient="horz" pos="162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notesMaster" Target="notesMasters/notes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9" name="Shape 89"/>
          <p:cNvSpPr>
            <a:spLocks noGrp="1" noRot="1" noChangeAspect="1"/>
          </p:cNvSpPr>
          <p:nvPr>
            <p:ph type="sldImg"/>
          </p:nvPr>
        </p:nvSpPr>
        <p:spPr>
          <a:xfrm>
            <a:off x="1143000" y="685800"/>
            <a:ext cx="4572000" cy="3429000"/>
          </a:xfrm>
          <a:prstGeom prst="rect">
            <a:avLst/>
          </a:prstGeom>
        </p:spPr>
        <p:txBody>
          <a:bodyPr/>
          <a:lstStyle/>
          <a:p>
            <a:endParaRPr/>
          </a:p>
        </p:txBody>
      </p:sp>
      <p:sp>
        <p:nvSpPr>
          <p:cNvPr id="90" name="Shape 9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789383373"/>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Arial"/>
      </a:defRPr>
    </a:lvl1pPr>
    <a:lvl2pPr indent="228600" latinLnBrk="0">
      <a:defRPr sz="1200">
        <a:latin typeface="+mn-lt"/>
        <a:ea typeface="+mn-ea"/>
        <a:cs typeface="+mn-cs"/>
        <a:sym typeface="Arial"/>
      </a:defRPr>
    </a:lvl2pPr>
    <a:lvl3pPr indent="457200" latinLnBrk="0">
      <a:defRPr sz="1200">
        <a:latin typeface="+mn-lt"/>
        <a:ea typeface="+mn-ea"/>
        <a:cs typeface="+mn-cs"/>
        <a:sym typeface="Arial"/>
      </a:defRPr>
    </a:lvl3pPr>
    <a:lvl4pPr indent="685800" latinLnBrk="0">
      <a:defRPr sz="1200">
        <a:latin typeface="+mn-lt"/>
        <a:ea typeface="+mn-ea"/>
        <a:cs typeface="+mn-cs"/>
        <a:sym typeface="Arial"/>
      </a:defRPr>
    </a:lvl4pPr>
    <a:lvl5pPr indent="914400" latinLnBrk="0">
      <a:defRPr sz="1200">
        <a:latin typeface="+mn-lt"/>
        <a:ea typeface="+mn-ea"/>
        <a:cs typeface="+mn-cs"/>
        <a:sym typeface="Arial"/>
      </a:defRPr>
    </a:lvl5pPr>
    <a:lvl6pPr indent="1143000" latinLnBrk="0">
      <a:defRPr sz="1200">
        <a:latin typeface="+mn-lt"/>
        <a:ea typeface="+mn-ea"/>
        <a:cs typeface="+mn-cs"/>
        <a:sym typeface="Arial"/>
      </a:defRPr>
    </a:lvl6pPr>
    <a:lvl7pPr indent="1371600" latinLnBrk="0">
      <a:defRPr sz="1200">
        <a:latin typeface="+mn-lt"/>
        <a:ea typeface="+mn-ea"/>
        <a:cs typeface="+mn-cs"/>
        <a:sym typeface="Arial"/>
      </a:defRPr>
    </a:lvl7pPr>
    <a:lvl8pPr indent="1600200" latinLnBrk="0">
      <a:defRPr sz="1200">
        <a:latin typeface="+mn-lt"/>
        <a:ea typeface="+mn-ea"/>
        <a:cs typeface="+mn-cs"/>
        <a:sym typeface="Arial"/>
      </a:defRPr>
    </a:lvl8pPr>
    <a:lvl9pPr indent="1828800" latinLnBrk="0">
      <a:defRPr sz="12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61139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4132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0488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7030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6552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only have $12. What do you put on your sandwich? Have fun with it. </a:t>
            </a:r>
          </a:p>
          <a:p>
            <a:r>
              <a:rPr lang="en-US" dirty="0"/>
              <a:t>Post in the chat your total and what’s on your sandwich. </a:t>
            </a:r>
          </a:p>
        </p:txBody>
      </p:sp>
    </p:spTree>
    <p:extLst>
      <p:ext uri="{BB962C8B-B14F-4D97-AF65-F5344CB8AC3E}">
        <p14:creationId xmlns:p14="http://schemas.microsoft.com/office/powerpoint/2010/main" val="3655988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More difficult with scarcity.</a:t>
            </a:r>
          </a:p>
          <a:p>
            <a:r>
              <a:rPr lang="en-US" dirty="0"/>
              <a:t>Post in the chat your total and what’s on your sandwich. </a:t>
            </a:r>
          </a:p>
        </p:txBody>
      </p:sp>
    </p:spTree>
    <p:extLst>
      <p:ext uri="{BB962C8B-B14F-4D97-AF65-F5344CB8AC3E}">
        <p14:creationId xmlns:p14="http://schemas.microsoft.com/office/powerpoint/2010/main" val="1208132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7817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Annotate this slide!</a:t>
            </a:r>
          </a:p>
        </p:txBody>
      </p:sp>
    </p:spTree>
    <p:extLst>
      <p:ext uri="{BB962C8B-B14F-4D97-AF65-F5344CB8AC3E}">
        <p14:creationId xmlns:p14="http://schemas.microsoft.com/office/powerpoint/2010/main" val="3694601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a huge list so you know lots of options to choose from. </a:t>
            </a:r>
          </a:p>
          <a:p>
            <a:r>
              <a:rPr lang="en-US" dirty="0"/>
              <a:t>Technology: Canva Pro, Adobe photoshop/lightroom/illustrator </a:t>
            </a:r>
          </a:p>
          <a:p>
            <a:r>
              <a:rPr lang="en-US" dirty="0"/>
              <a:t>Editing = Premier</a:t>
            </a:r>
          </a:p>
          <a:p>
            <a:r>
              <a:rPr lang="en-US" dirty="0"/>
              <a:t>Assets = sometimes the person who created the content owns it </a:t>
            </a:r>
          </a:p>
          <a:p>
            <a:r>
              <a:rPr lang="en-US" dirty="0"/>
              <a:t>Rights and licensing if you use any stock stuff </a:t>
            </a:r>
          </a:p>
        </p:txBody>
      </p:sp>
    </p:spTree>
    <p:extLst>
      <p:ext uri="{BB962C8B-B14F-4D97-AF65-F5344CB8AC3E}">
        <p14:creationId xmlns:p14="http://schemas.microsoft.com/office/powerpoint/2010/main" val="1952924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2763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0578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924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124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9214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0156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8760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5064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example, a Toronto based portrait photographer is probably going to be cheaper than a portrait photographer in North Bay Ontario </a:t>
            </a:r>
          </a:p>
        </p:txBody>
      </p:sp>
    </p:spTree>
    <p:extLst>
      <p:ext uri="{BB962C8B-B14F-4D97-AF65-F5344CB8AC3E}">
        <p14:creationId xmlns:p14="http://schemas.microsoft.com/office/powerpoint/2010/main" val="2672986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91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96102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isn’t about “getting it right”, it’s about finding a range as a class</a:t>
            </a:r>
          </a:p>
        </p:txBody>
      </p:sp>
    </p:spTree>
    <p:extLst>
      <p:ext uri="{BB962C8B-B14F-4D97-AF65-F5344CB8AC3E}">
        <p14:creationId xmlns:p14="http://schemas.microsoft.com/office/powerpoint/2010/main" val="1249374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CA" sz="1200" i="1" dirty="0">
                <a:solidFill>
                  <a:schemeClr val="tx1"/>
                </a:solidFill>
                <a:latin typeface="Avenir Book" panose="02000503020000020003" pitchFamily="2" charset="0"/>
              </a:rPr>
              <a:t>Don’t stress about getting this perfect, it’s a simple primer for further conversations.</a:t>
            </a:r>
          </a:p>
          <a:p>
            <a:endParaRPr lang="en-US" dirty="0"/>
          </a:p>
        </p:txBody>
      </p:sp>
    </p:spTree>
    <p:extLst>
      <p:ext uri="{BB962C8B-B14F-4D97-AF65-F5344CB8AC3E}">
        <p14:creationId xmlns:p14="http://schemas.microsoft.com/office/powerpoint/2010/main" val="1650578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5976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067840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93833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89957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97280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9353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50207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18311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4712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5929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203793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78309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 point: post that said “make the most of today” and I commented “okay” </a:t>
            </a:r>
          </a:p>
          <a:p>
            <a:r>
              <a:rPr lang="en-US" dirty="0"/>
              <a:t>Generic: avoid use of stock photography</a:t>
            </a:r>
          </a:p>
        </p:txBody>
      </p:sp>
    </p:spTree>
    <p:extLst>
      <p:ext uri="{BB962C8B-B14F-4D97-AF65-F5344CB8AC3E}">
        <p14:creationId xmlns:p14="http://schemas.microsoft.com/office/powerpoint/2010/main" val="13161096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4015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01619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64683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9418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24745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611396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05785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0161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494224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23273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64683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2474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3837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8522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See it doesn’t literally go S then M then A then R then T</a:t>
            </a:r>
          </a:p>
        </p:txBody>
      </p:sp>
    </p:spTree>
    <p:extLst>
      <p:ext uri="{BB962C8B-B14F-4D97-AF65-F5344CB8AC3E}">
        <p14:creationId xmlns:p14="http://schemas.microsoft.com/office/powerpoint/2010/main" val="3627304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43600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 name="Right Triangle 5">
            <a:extLst>
              <a:ext uri="{FF2B5EF4-FFF2-40B4-BE49-F238E27FC236}">
                <a16:creationId xmlns:a16="http://schemas.microsoft.com/office/drawing/2014/main" id="{826A274E-4BBE-D74E-9EE5-0F15DA6D1C29}"/>
              </a:ext>
            </a:extLst>
          </p:cNvPr>
          <p:cNvSpPr/>
          <p:nvPr userDrawn="1"/>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4" name="Right Triangle 6">
            <a:extLst>
              <a:ext uri="{FF2B5EF4-FFF2-40B4-BE49-F238E27FC236}">
                <a16:creationId xmlns:a16="http://schemas.microsoft.com/office/drawing/2014/main" id="{0C548133-4A1B-7A4A-9EA4-344258C85D63}"/>
              </a:ext>
            </a:extLst>
          </p:cNvPr>
          <p:cNvSpPr/>
          <p:nvPr userDrawn="1"/>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5" name="Straight Connector 7">
            <a:extLst>
              <a:ext uri="{FF2B5EF4-FFF2-40B4-BE49-F238E27FC236}">
                <a16:creationId xmlns:a16="http://schemas.microsoft.com/office/drawing/2014/main" id="{799C96DA-619E-FA4B-816D-7E302008E1C0}"/>
              </a:ext>
            </a:extLst>
          </p:cNvPr>
          <p:cNvSpPr/>
          <p:nvPr userDrawn="1"/>
        </p:nvSpPr>
        <p:spPr>
          <a:xfrm>
            <a:off x="8261071" y="0"/>
            <a:ext cx="882929" cy="517430"/>
          </a:xfrm>
          <a:prstGeom prst="line">
            <a:avLst/>
          </a:prstGeom>
          <a:ln>
            <a:solidFill>
              <a:srgbClr val="000000"/>
            </a:solidFill>
          </a:ln>
        </p:spPr>
        <p:txBody>
          <a:bodyPr lIns="45719" rIns="45719"/>
          <a:lstStyle/>
          <a:p>
            <a:endParaRPr/>
          </a:p>
        </p:txBody>
      </p:sp>
      <p:pic>
        <p:nvPicPr>
          <p:cNvPr id="8" name="Picture 7">
            <a:extLst>
              <a:ext uri="{FF2B5EF4-FFF2-40B4-BE49-F238E27FC236}">
                <a16:creationId xmlns:a16="http://schemas.microsoft.com/office/drawing/2014/main" id="{7833F15D-07AC-1345-9FA7-992A2C311A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Tree>
    <p:extLst>
      <p:ext uri="{BB962C8B-B14F-4D97-AF65-F5344CB8AC3E}">
        <p14:creationId xmlns:p14="http://schemas.microsoft.com/office/powerpoint/2010/main" val="196165138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0" name="Title Text"/>
          <p:cNvSpPr>
            <a:spLocks noGrp="1"/>
          </p:cNvSpPr>
          <p:nvPr>
            <p:ph type="title"/>
          </p:nvPr>
        </p:nvSpPr>
        <p:spPr>
          <a:prstGeom prst="rect">
            <a:avLst/>
          </a:prstGeom>
        </p:spPr>
        <p:txBody>
          <a:bodyPr/>
          <a:lstStyle/>
          <a:p>
            <a:r>
              <a:t>Title Text</a:t>
            </a:r>
          </a:p>
        </p:txBody>
      </p:sp>
      <p:sp>
        <p:nvSpPr>
          <p:cNvPr id="31" name="Slide Number"/>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One column text">
    <p:spTree>
      <p:nvGrpSpPr>
        <p:cNvPr id="1" name=""/>
        <p:cNvGrpSpPr/>
        <p:nvPr/>
      </p:nvGrpSpPr>
      <p:grpSpPr>
        <a:xfrm>
          <a:off x="0" y="0"/>
          <a:ext cx="0" cy="0"/>
          <a:chOff x="0" y="0"/>
          <a:chExt cx="0" cy="0"/>
        </a:xfrm>
      </p:grpSpPr>
      <p:sp>
        <p:nvSpPr>
          <p:cNvPr id="38" name="Title Text"/>
          <p:cNvSpPr>
            <a:spLocks noGrp="1"/>
          </p:cNvSpPr>
          <p:nvPr>
            <p:ph type="title"/>
          </p:nvPr>
        </p:nvSpPr>
        <p:spPr>
          <a:xfrm>
            <a:off x="311699" y="555600"/>
            <a:ext cx="2808001" cy="755700"/>
          </a:xfrm>
          <a:prstGeom prst="rect">
            <a:avLst/>
          </a:prstGeom>
        </p:spPr>
        <p:txBody>
          <a:bodyPr anchor="b"/>
          <a:lstStyle>
            <a:lvl1pPr>
              <a:defRPr sz="2400"/>
            </a:lvl1pPr>
          </a:lstStyle>
          <a:p>
            <a:r>
              <a:t>Title Text</a:t>
            </a:r>
          </a:p>
        </p:txBody>
      </p:sp>
      <p:sp>
        <p:nvSpPr>
          <p:cNvPr id="39" name="Body Level One…"/>
          <p:cNvSpPr>
            <a:spLocks noGrp="1"/>
          </p:cNvSpPr>
          <p:nvPr>
            <p:ph type="body" sz="quarter" idx="1"/>
          </p:nvPr>
        </p:nvSpPr>
        <p:spPr>
          <a:xfrm>
            <a:off x="311699" y="1389599"/>
            <a:ext cx="2808001" cy="3179401"/>
          </a:xfrm>
          <a:prstGeom prst="rect">
            <a:avLst/>
          </a:prstGeom>
        </p:spPr>
        <p:txBody>
          <a:bodyPr/>
          <a:lstStyle>
            <a:lvl1pPr>
              <a:defRPr sz="1200"/>
            </a:lvl1pPr>
            <a:lvl2pPr>
              <a:defRPr sz="1200"/>
            </a:lvl2pPr>
            <a:lvl3pPr>
              <a:defRPr sz="1200"/>
            </a:lvl3pPr>
            <a:lvl4pPr>
              <a:defRPr sz="1200"/>
            </a:lvl4pPr>
            <a:lvl5pPr>
              <a:defRPr sz="12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Main point">
    <p:spTree>
      <p:nvGrpSpPr>
        <p:cNvPr id="1" name=""/>
        <p:cNvGrpSpPr/>
        <p:nvPr/>
      </p:nvGrpSpPr>
      <p:grpSpPr>
        <a:xfrm>
          <a:off x="0" y="0"/>
          <a:ext cx="0" cy="0"/>
          <a:chOff x="0" y="0"/>
          <a:chExt cx="0" cy="0"/>
        </a:xfrm>
      </p:grpSpPr>
      <p:sp>
        <p:nvSpPr>
          <p:cNvPr id="47" name="Title Text"/>
          <p:cNvSpPr>
            <a:spLocks noGrp="1"/>
          </p:cNvSpPr>
          <p:nvPr>
            <p:ph type="title"/>
          </p:nvPr>
        </p:nvSpPr>
        <p:spPr>
          <a:xfrm>
            <a:off x="490250" y="450149"/>
            <a:ext cx="6367801" cy="4090801"/>
          </a:xfrm>
          <a:prstGeom prst="rect">
            <a:avLst/>
          </a:prstGeom>
        </p:spPr>
        <p:txBody>
          <a:bodyPr anchor="ctr"/>
          <a:lstStyle>
            <a:lvl1pPr>
              <a:defRPr sz="4800"/>
            </a:lvl1pPr>
          </a:lstStyle>
          <a:p>
            <a:r>
              <a:t>Title Text</a:t>
            </a:r>
          </a:p>
        </p:txBody>
      </p:sp>
      <p:sp>
        <p:nvSpPr>
          <p:cNvPr id="48" name="Slide Number"/>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ection title and description">
    <p:spTree>
      <p:nvGrpSpPr>
        <p:cNvPr id="1" name=""/>
        <p:cNvGrpSpPr/>
        <p:nvPr/>
      </p:nvGrpSpPr>
      <p:grpSpPr>
        <a:xfrm>
          <a:off x="0" y="0"/>
          <a:ext cx="0" cy="0"/>
          <a:chOff x="0" y="0"/>
          <a:chExt cx="0" cy="0"/>
        </a:xfrm>
      </p:grpSpPr>
      <p:sp>
        <p:nvSpPr>
          <p:cNvPr id="55" name="Shape 36"/>
          <p:cNvSpPr/>
          <p:nvPr/>
        </p:nvSpPr>
        <p:spPr>
          <a:xfrm>
            <a:off x="4572000" y="-125"/>
            <a:ext cx="4572000" cy="5143501"/>
          </a:xfrm>
          <a:prstGeom prst="rect">
            <a:avLst/>
          </a:prstGeom>
          <a:solidFill>
            <a:srgbClr val="EEEEEE"/>
          </a:solidFill>
          <a:ln w="12700">
            <a:miter lim="400000"/>
          </a:ln>
        </p:spPr>
        <p:txBody>
          <a:bodyPr lIns="45719" rIns="45719" anchor="ctr"/>
          <a:lstStyle/>
          <a:p>
            <a:endParaRPr/>
          </a:p>
        </p:txBody>
      </p:sp>
      <p:sp>
        <p:nvSpPr>
          <p:cNvPr id="56" name="Title Text"/>
          <p:cNvSpPr>
            <a:spLocks noGrp="1"/>
          </p:cNvSpPr>
          <p:nvPr>
            <p:ph type="title"/>
          </p:nvPr>
        </p:nvSpPr>
        <p:spPr>
          <a:xfrm>
            <a:off x="265500" y="1233175"/>
            <a:ext cx="4045200" cy="1482301"/>
          </a:xfrm>
          <a:prstGeom prst="rect">
            <a:avLst/>
          </a:prstGeom>
        </p:spPr>
        <p:txBody>
          <a:bodyPr anchor="b"/>
          <a:lstStyle>
            <a:lvl1pPr algn="ctr">
              <a:defRPr sz="4200"/>
            </a:lvl1pPr>
          </a:lstStyle>
          <a:p>
            <a:r>
              <a:t>Title Text</a:t>
            </a:r>
          </a:p>
        </p:txBody>
      </p:sp>
      <p:sp>
        <p:nvSpPr>
          <p:cNvPr id="57" name="Body Level One…"/>
          <p:cNvSpPr>
            <a:spLocks noGrp="1"/>
          </p:cNvSpPr>
          <p:nvPr>
            <p:ph type="body" sz="quarter" idx="1"/>
          </p:nvPr>
        </p:nvSpPr>
        <p:spPr>
          <a:xfrm>
            <a:off x="265500" y="2803075"/>
            <a:ext cx="4045200" cy="1235101"/>
          </a:xfrm>
          <a:prstGeom prst="rect">
            <a:avLst/>
          </a:prstGeom>
        </p:spPr>
        <p:txBody>
          <a:bodyPr/>
          <a:lstStyle>
            <a:lvl1pPr algn="ctr">
              <a:lnSpc>
                <a:spcPct val="100000"/>
              </a:lnSpc>
              <a:spcBef>
                <a:spcPts val="0"/>
              </a:spcBef>
              <a:defRPr sz="2100"/>
            </a:lvl1pPr>
            <a:lvl2pPr algn="ctr">
              <a:lnSpc>
                <a:spcPct val="100000"/>
              </a:lnSpc>
              <a:spcBef>
                <a:spcPts val="0"/>
              </a:spcBef>
              <a:defRPr sz="2100"/>
            </a:lvl2pPr>
            <a:lvl3pPr algn="ctr">
              <a:lnSpc>
                <a:spcPct val="100000"/>
              </a:lnSpc>
              <a:spcBef>
                <a:spcPts val="0"/>
              </a:spcBef>
              <a:defRPr sz="2100"/>
            </a:lvl3pPr>
            <a:lvl4pPr algn="ctr">
              <a:lnSpc>
                <a:spcPct val="100000"/>
              </a:lnSpc>
              <a:spcBef>
                <a:spcPts val="0"/>
              </a:spcBef>
              <a:defRPr sz="2100"/>
            </a:lvl4pPr>
            <a:lvl5pPr algn="ctr">
              <a:lnSpc>
                <a:spcPct val="100000"/>
              </a:lnSpc>
              <a:spcBef>
                <a:spcPts val="0"/>
              </a:spcBef>
              <a:defRPr sz="2100"/>
            </a:lvl5pPr>
          </a:lstStyle>
          <a:p>
            <a:r>
              <a:t>Body Level One</a:t>
            </a:r>
          </a:p>
          <a:p>
            <a:pPr lvl="1"/>
            <a:r>
              <a:t>Body Level Two</a:t>
            </a:r>
          </a:p>
          <a:p>
            <a:pPr lvl="2"/>
            <a:r>
              <a:t>Body Level Three</a:t>
            </a:r>
          </a:p>
          <a:p>
            <a:pPr lvl="3"/>
            <a:r>
              <a:t>Body Level Four</a:t>
            </a:r>
          </a:p>
          <a:p>
            <a:pPr lvl="4"/>
            <a:r>
              <a:t>Body Level Five</a:t>
            </a:r>
          </a:p>
        </p:txBody>
      </p:sp>
      <p:sp>
        <p:nvSpPr>
          <p:cNvPr id="58" name="Shape 39"/>
          <p:cNvSpPr>
            <a:spLocks noGrp="1"/>
          </p:cNvSpPr>
          <p:nvPr>
            <p:ph type="body" sz="half" idx="13"/>
          </p:nvPr>
        </p:nvSpPr>
        <p:spPr>
          <a:xfrm>
            <a:off x="4939500" y="724074"/>
            <a:ext cx="3837000" cy="3695102"/>
          </a:xfrm>
          <a:prstGeom prst="rect">
            <a:avLst/>
          </a:prstGeom>
        </p:spPr>
        <p:txBody>
          <a:bodyPr anchor="ctr"/>
          <a:lstStyle/>
          <a:p>
            <a:endParaRPr/>
          </a:p>
        </p:txBody>
      </p:sp>
      <p:sp>
        <p:nvSpPr>
          <p:cNvPr id="59" name="Slide Number"/>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aption">
    <p:spTree>
      <p:nvGrpSpPr>
        <p:cNvPr id="1" name=""/>
        <p:cNvGrpSpPr/>
        <p:nvPr/>
      </p:nvGrpSpPr>
      <p:grpSpPr>
        <a:xfrm>
          <a:off x="0" y="0"/>
          <a:ext cx="0" cy="0"/>
          <a:chOff x="0" y="0"/>
          <a:chExt cx="0" cy="0"/>
        </a:xfrm>
      </p:grpSpPr>
      <p:sp>
        <p:nvSpPr>
          <p:cNvPr id="66" name="Body Level One…"/>
          <p:cNvSpPr>
            <a:spLocks noGrp="1"/>
          </p:cNvSpPr>
          <p:nvPr>
            <p:ph type="body" sz="quarter" idx="1"/>
          </p:nvPr>
        </p:nvSpPr>
        <p:spPr>
          <a:xfrm>
            <a:off x="311699" y="4230575"/>
            <a:ext cx="5998802" cy="605101"/>
          </a:xfrm>
          <a:prstGeom prst="rect">
            <a:avLst/>
          </a:prstGeom>
        </p:spPr>
        <p:txBody>
          <a:bodyPr anchor="ctr"/>
          <a:lstStyle>
            <a:lvl1pPr>
              <a:lnSpc>
                <a:spcPct val="100000"/>
              </a:lnSpc>
              <a:spcBef>
                <a:spcPts val="0"/>
              </a:spcBef>
            </a:lvl1pPr>
            <a:lvl2pPr>
              <a:lnSpc>
                <a:spcPct val="100000"/>
              </a:lnSpc>
              <a:spcBef>
                <a:spcPts val="0"/>
              </a:spcBef>
            </a:lvl2pPr>
            <a:lvl3pPr>
              <a:lnSpc>
                <a:spcPct val="100000"/>
              </a:lnSpc>
              <a:spcBef>
                <a:spcPts val="0"/>
              </a:spcBef>
            </a:lvl3pPr>
            <a:lvl4pPr>
              <a:lnSpc>
                <a:spcPct val="100000"/>
              </a:lnSpc>
              <a:spcBef>
                <a:spcPts val="0"/>
              </a:spcBef>
            </a:lvl4pPr>
            <a:lvl5pPr>
              <a:lnSpc>
                <a:spcPct val="100000"/>
              </a:lnSpc>
              <a:spcBef>
                <a:spcPts val="0"/>
              </a:spcBef>
            </a:lvl5pPr>
          </a:lstStyle>
          <a:p>
            <a:r>
              <a:t>Body Level One</a:t>
            </a:r>
          </a:p>
          <a:p>
            <a:pPr lvl="1"/>
            <a:r>
              <a:t>Body Level Two</a:t>
            </a:r>
          </a:p>
          <a:p>
            <a:pPr lvl="2"/>
            <a:r>
              <a:t>Body Level Three</a:t>
            </a:r>
          </a:p>
          <a:p>
            <a:pPr lvl="3"/>
            <a:r>
              <a:t>Body Level Four</a:t>
            </a:r>
          </a:p>
          <a:p>
            <a:pPr lvl="4"/>
            <a:r>
              <a:t>Body Level Five</a:t>
            </a:r>
          </a:p>
        </p:txBody>
      </p:sp>
      <p:sp>
        <p:nvSpPr>
          <p:cNvPr id="67" name="Slide Number"/>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ig number">
    <p:spTree>
      <p:nvGrpSpPr>
        <p:cNvPr id="1" name=""/>
        <p:cNvGrpSpPr/>
        <p:nvPr/>
      </p:nvGrpSpPr>
      <p:grpSpPr>
        <a:xfrm>
          <a:off x="0" y="0"/>
          <a:ext cx="0" cy="0"/>
          <a:chOff x="0" y="0"/>
          <a:chExt cx="0" cy="0"/>
        </a:xfrm>
      </p:grpSpPr>
      <p:sp>
        <p:nvSpPr>
          <p:cNvPr id="74" name="Title Text"/>
          <p:cNvSpPr>
            <a:spLocks noGrp="1"/>
          </p:cNvSpPr>
          <p:nvPr>
            <p:ph type="title"/>
          </p:nvPr>
        </p:nvSpPr>
        <p:spPr>
          <a:xfrm>
            <a:off x="311699" y="1106125"/>
            <a:ext cx="8520602" cy="1963500"/>
          </a:xfrm>
          <a:prstGeom prst="rect">
            <a:avLst/>
          </a:prstGeom>
        </p:spPr>
        <p:txBody>
          <a:bodyPr anchor="b"/>
          <a:lstStyle>
            <a:lvl1pPr algn="ctr">
              <a:defRPr sz="12000"/>
            </a:lvl1pPr>
          </a:lstStyle>
          <a:p>
            <a:r>
              <a:t>Title Text</a:t>
            </a:r>
          </a:p>
        </p:txBody>
      </p:sp>
      <p:sp>
        <p:nvSpPr>
          <p:cNvPr id="75" name="Body Level One…"/>
          <p:cNvSpPr>
            <a:spLocks noGrp="1"/>
          </p:cNvSpPr>
          <p:nvPr>
            <p:ph type="body" sz="half" idx="1"/>
          </p:nvPr>
        </p:nvSpPr>
        <p:spPr>
          <a:xfrm>
            <a:off x="311699" y="3152225"/>
            <a:ext cx="8520602" cy="1300800"/>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76" name="Slide Number"/>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331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311699" y="445025"/>
            <a:ext cx="8520602" cy="572701"/>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ormAutofit/>
          </a:bodyPr>
          <a:lstStyle/>
          <a:p>
            <a:r>
              <a:t>Title Text</a:t>
            </a:r>
          </a:p>
        </p:txBody>
      </p:sp>
      <p:sp>
        <p:nvSpPr>
          <p:cNvPr id="3" name="Body Level One…"/>
          <p:cNvSpPr>
            <a:spLocks noGrp="1"/>
          </p:cNvSpPr>
          <p:nvPr>
            <p:ph type="body" idx="1"/>
          </p:nvPr>
        </p:nvSpPr>
        <p:spPr>
          <a:xfrm>
            <a:off x="311699" y="1152475"/>
            <a:ext cx="8520602" cy="3416400"/>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8684344" y="4700818"/>
            <a:ext cx="336814" cy="318396"/>
          </a:xfrm>
          <a:prstGeom prst="rect">
            <a:avLst/>
          </a:prstGeom>
          <a:ln w="12700">
            <a:miter lim="400000"/>
          </a:ln>
        </p:spPr>
        <p:txBody>
          <a:bodyPr wrap="none" lIns="91424" tIns="91424" rIns="91424" bIns="91424" anchor="ctr">
            <a:spAutoFit/>
          </a:bodyPr>
          <a:lstStyle>
            <a:lvl1pPr algn="r">
              <a:defRPr sz="1000">
                <a:solidFill>
                  <a:schemeClr val="accent2">
                    <a:lumOff val="21764"/>
                  </a:schemeClr>
                </a:solidFill>
              </a:defRPr>
            </a:lvl1pPr>
          </a:lstStyle>
          <a:p>
            <a:fld id="{86CB4B4D-7CA3-9044-876B-883B54F8677D}" type="slidenum">
              <a:rPr/>
              <a:t>‹#›</a:t>
            </a:fld>
            <a:endParaRPr/>
          </a:p>
        </p:txBody>
      </p:sp>
    </p:spTree>
  </p:cSld>
  <p:clrMap bg1="lt1" tx1="dk1" bg2="lt2" tx2="dk2" accent1="accent1" accent2="accent2" accent3="accent3" accent4="accent4" accent5="accent5" accent6="accent6" hlink="hlink" folHlink="folHlink"/>
  <p:sldLayoutIdLst>
    <p:sldLayoutId id="2147483754" r:id="rId1"/>
    <p:sldLayoutId id="2147483651" r:id="rId2"/>
    <p:sldLayoutId id="2147483652" r:id="rId3"/>
    <p:sldLayoutId id="2147483653" r:id="rId4"/>
    <p:sldLayoutId id="2147483654" r:id="rId5"/>
    <p:sldLayoutId id="2147483655" r:id="rId6"/>
    <p:sldLayoutId id="2147483656" r:id="rId7"/>
    <p:sldLayoutId id="2147483755" r:id="rId8"/>
  </p:sldLayoutIdLst>
  <p:transition spd="med"/>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p:titleStyle>
    <p:bodyStyle>
      <a:lvl1pPr marL="0" marR="0" indent="0" algn="l" defTabSz="914400" rtl="0" latinLnBrk="0">
        <a:lnSpc>
          <a:spcPct val="115000"/>
        </a:lnSpc>
        <a:spcBef>
          <a:spcPts val="1600"/>
        </a:spcBef>
        <a:spcAft>
          <a:spcPts val="0"/>
        </a:spcAft>
        <a:buClrTx/>
        <a:buSzTx/>
        <a:buFontTx/>
        <a:buNone/>
        <a:tabLst/>
        <a:defRPr sz="1800" b="0" i="0" u="none" strike="noStrike" cap="none" spc="0" baseline="0">
          <a:ln>
            <a:noFill/>
          </a:ln>
          <a:solidFill>
            <a:schemeClr val="accent2">
              <a:lumOff val="21764"/>
            </a:schemeClr>
          </a:solidFill>
          <a:uFillTx/>
          <a:latin typeface="+mn-lt"/>
          <a:ea typeface="+mn-ea"/>
          <a:cs typeface="+mn-cs"/>
          <a:sym typeface="Arial"/>
        </a:defRPr>
      </a:lvl1pPr>
      <a:lvl2pPr marL="0" marR="0" indent="0" algn="l" defTabSz="914400" rtl="0" latinLnBrk="0">
        <a:lnSpc>
          <a:spcPct val="115000"/>
        </a:lnSpc>
        <a:spcBef>
          <a:spcPts val="1600"/>
        </a:spcBef>
        <a:spcAft>
          <a:spcPts val="0"/>
        </a:spcAft>
        <a:buClrTx/>
        <a:buSzTx/>
        <a:buFontTx/>
        <a:buNone/>
        <a:tabLst/>
        <a:defRPr sz="1800" b="0" i="0" u="none" strike="noStrike" cap="none" spc="0" baseline="0">
          <a:ln>
            <a:noFill/>
          </a:ln>
          <a:solidFill>
            <a:schemeClr val="accent2">
              <a:lumOff val="21764"/>
            </a:schemeClr>
          </a:solidFill>
          <a:uFillTx/>
          <a:latin typeface="+mn-lt"/>
          <a:ea typeface="+mn-ea"/>
          <a:cs typeface="+mn-cs"/>
          <a:sym typeface="Arial"/>
        </a:defRPr>
      </a:lvl2pPr>
      <a:lvl3pPr marL="0" marR="0" indent="0" algn="l" defTabSz="914400" rtl="0" latinLnBrk="0">
        <a:lnSpc>
          <a:spcPct val="115000"/>
        </a:lnSpc>
        <a:spcBef>
          <a:spcPts val="1600"/>
        </a:spcBef>
        <a:spcAft>
          <a:spcPts val="0"/>
        </a:spcAft>
        <a:buClrTx/>
        <a:buSzTx/>
        <a:buFontTx/>
        <a:buNone/>
        <a:tabLst/>
        <a:defRPr sz="1800" b="0" i="0" u="none" strike="noStrike" cap="none" spc="0" baseline="0">
          <a:ln>
            <a:noFill/>
          </a:ln>
          <a:solidFill>
            <a:schemeClr val="accent2">
              <a:lumOff val="21764"/>
            </a:schemeClr>
          </a:solidFill>
          <a:uFillTx/>
          <a:latin typeface="+mn-lt"/>
          <a:ea typeface="+mn-ea"/>
          <a:cs typeface="+mn-cs"/>
          <a:sym typeface="Arial"/>
        </a:defRPr>
      </a:lvl3pPr>
      <a:lvl4pPr marL="0" marR="0" indent="0" algn="l" defTabSz="914400" rtl="0" latinLnBrk="0">
        <a:lnSpc>
          <a:spcPct val="115000"/>
        </a:lnSpc>
        <a:spcBef>
          <a:spcPts val="1600"/>
        </a:spcBef>
        <a:spcAft>
          <a:spcPts val="0"/>
        </a:spcAft>
        <a:buClrTx/>
        <a:buSzTx/>
        <a:buFontTx/>
        <a:buNone/>
        <a:tabLst/>
        <a:defRPr sz="1800" b="0" i="0" u="none" strike="noStrike" cap="none" spc="0" baseline="0">
          <a:ln>
            <a:noFill/>
          </a:ln>
          <a:solidFill>
            <a:schemeClr val="accent2">
              <a:lumOff val="21764"/>
            </a:schemeClr>
          </a:solidFill>
          <a:uFillTx/>
          <a:latin typeface="+mn-lt"/>
          <a:ea typeface="+mn-ea"/>
          <a:cs typeface="+mn-cs"/>
          <a:sym typeface="Arial"/>
        </a:defRPr>
      </a:lvl4pPr>
      <a:lvl5pPr marL="0" marR="0" indent="0" algn="l" defTabSz="914400" rtl="0" latinLnBrk="0">
        <a:lnSpc>
          <a:spcPct val="115000"/>
        </a:lnSpc>
        <a:spcBef>
          <a:spcPts val="1600"/>
        </a:spcBef>
        <a:spcAft>
          <a:spcPts val="0"/>
        </a:spcAft>
        <a:buClrTx/>
        <a:buSzTx/>
        <a:buFontTx/>
        <a:buNone/>
        <a:tabLst/>
        <a:defRPr sz="1800" b="0" i="0" u="none" strike="noStrike" cap="none" spc="0" baseline="0">
          <a:ln>
            <a:noFill/>
          </a:ln>
          <a:solidFill>
            <a:schemeClr val="accent2">
              <a:lumOff val="21764"/>
            </a:schemeClr>
          </a:solidFill>
          <a:uFillTx/>
          <a:latin typeface="+mn-lt"/>
          <a:ea typeface="+mn-ea"/>
          <a:cs typeface="+mn-cs"/>
          <a:sym typeface="Arial"/>
        </a:defRPr>
      </a:lvl5pPr>
      <a:lvl6pPr marL="0" marR="0" indent="0" algn="l" defTabSz="914400" rtl="0" latinLnBrk="0">
        <a:lnSpc>
          <a:spcPct val="115000"/>
        </a:lnSpc>
        <a:spcBef>
          <a:spcPts val="1600"/>
        </a:spcBef>
        <a:spcAft>
          <a:spcPts val="0"/>
        </a:spcAft>
        <a:buClrTx/>
        <a:buSzTx/>
        <a:buFontTx/>
        <a:buNone/>
        <a:tabLst/>
        <a:defRPr sz="1800" b="0" i="0" u="none" strike="noStrike" cap="none" spc="0" baseline="0">
          <a:ln>
            <a:noFill/>
          </a:ln>
          <a:solidFill>
            <a:schemeClr val="accent2">
              <a:lumOff val="21764"/>
            </a:schemeClr>
          </a:solidFill>
          <a:uFillTx/>
          <a:latin typeface="+mn-lt"/>
          <a:ea typeface="+mn-ea"/>
          <a:cs typeface="+mn-cs"/>
          <a:sym typeface="Arial"/>
        </a:defRPr>
      </a:lvl6pPr>
      <a:lvl7pPr marL="0" marR="0" indent="0" algn="l" defTabSz="914400" rtl="0" latinLnBrk="0">
        <a:lnSpc>
          <a:spcPct val="115000"/>
        </a:lnSpc>
        <a:spcBef>
          <a:spcPts val="1600"/>
        </a:spcBef>
        <a:spcAft>
          <a:spcPts val="0"/>
        </a:spcAft>
        <a:buClrTx/>
        <a:buSzTx/>
        <a:buFontTx/>
        <a:buNone/>
        <a:tabLst/>
        <a:defRPr sz="1800" b="0" i="0" u="none" strike="noStrike" cap="none" spc="0" baseline="0">
          <a:ln>
            <a:noFill/>
          </a:ln>
          <a:solidFill>
            <a:schemeClr val="accent2">
              <a:lumOff val="21764"/>
            </a:schemeClr>
          </a:solidFill>
          <a:uFillTx/>
          <a:latin typeface="+mn-lt"/>
          <a:ea typeface="+mn-ea"/>
          <a:cs typeface="+mn-cs"/>
          <a:sym typeface="Arial"/>
        </a:defRPr>
      </a:lvl7pPr>
      <a:lvl8pPr marL="0" marR="0" indent="0" algn="l" defTabSz="914400" rtl="0" latinLnBrk="0">
        <a:lnSpc>
          <a:spcPct val="115000"/>
        </a:lnSpc>
        <a:spcBef>
          <a:spcPts val="1600"/>
        </a:spcBef>
        <a:spcAft>
          <a:spcPts val="0"/>
        </a:spcAft>
        <a:buClrTx/>
        <a:buSzTx/>
        <a:buFontTx/>
        <a:buNone/>
        <a:tabLst/>
        <a:defRPr sz="1800" b="0" i="0" u="none" strike="noStrike" cap="none" spc="0" baseline="0">
          <a:ln>
            <a:noFill/>
          </a:ln>
          <a:solidFill>
            <a:schemeClr val="accent2">
              <a:lumOff val="21764"/>
            </a:schemeClr>
          </a:solidFill>
          <a:uFillTx/>
          <a:latin typeface="+mn-lt"/>
          <a:ea typeface="+mn-ea"/>
          <a:cs typeface="+mn-cs"/>
          <a:sym typeface="Arial"/>
        </a:defRPr>
      </a:lvl8pPr>
      <a:lvl9pPr marL="0" marR="0" indent="0" algn="l" defTabSz="914400" rtl="0" latinLnBrk="0">
        <a:lnSpc>
          <a:spcPct val="115000"/>
        </a:lnSpc>
        <a:spcBef>
          <a:spcPts val="1600"/>
        </a:spcBef>
        <a:spcAft>
          <a:spcPts val="0"/>
        </a:spcAft>
        <a:buClrTx/>
        <a:buSzTx/>
        <a:buFontTx/>
        <a:buNone/>
        <a:tabLst/>
        <a:defRPr sz="1800" b="0" i="0" u="none" strike="noStrike" cap="none" spc="0" baseline="0">
          <a:ln>
            <a:noFill/>
          </a:ln>
          <a:solidFill>
            <a:schemeClr val="accent2">
              <a:lumOff val="21764"/>
            </a:schemeClr>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ispot.tv/ad/bnK8/airbnb-the-first-law-of-travel"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ispot.tv/ad/bnK8/airbnb-the-first-law-of-trave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ispot.tv/ad/bnK8/airbnb-the-first-law-of-travel"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ispot.tv/ad/bnK8/airbnb-the-first-law-of-travel"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vpap.info.yorku.ca/files/2020/06/Building-a-Better-Future-YorkU-UAP-2020-2025.pdf" TargetMode="Externa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hyperlink" Target="https://www.youtube.com/watch?v=sLzYLs3aUT4" TargetMode="Externa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extBox 11"/>
          <p:cNvSpPr/>
          <p:nvPr/>
        </p:nvSpPr>
        <p:spPr>
          <a:xfrm>
            <a:off x="4510013" y="1269437"/>
            <a:ext cx="4420213" cy="83099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a:latin typeface="Avenir Book"/>
                <a:ea typeface="Avenir Book"/>
                <a:cs typeface="Avenir Book"/>
                <a:sym typeface="Avenir Book"/>
              </a:defRPr>
            </a:lvl1pPr>
          </a:lstStyle>
          <a:p>
            <a:r>
              <a:rPr lang="en-CA" sz="1600" dirty="0">
                <a:latin typeface="Avenir Book" panose="02000503020000020003" pitchFamily="2" charset="0"/>
              </a:rPr>
              <a:t>Introduction to Strategic Planning in Content Marketing  </a:t>
            </a:r>
          </a:p>
          <a:p>
            <a:endParaRPr lang="en-CA" sz="1600" dirty="0">
              <a:latin typeface="Avenir Book" panose="02000503020000020003" pitchFamily="2" charset="0"/>
            </a:endParaRPr>
          </a:p>
        </p:txBody>
      </p:sp>
      <p:sp>
        <p:nvSpPr>
          <p:cNvPr id="132" name="TextBox 13"/>
          <p:cNvSpPr/>
          <p:nvPr/>
        </p:nvSpPr>
        <p:spPr>
          <a:xfrm>
            <a:off x="4382589" y="2127335"/>
            <a:ext cx="4667280" cy="33855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defRPr>
                <a:latin typeface="Avenir Book"/>
                <a:ea typeface="Avenir Book"/>
                <a:cs typeface="Avenir Book"/>
                <a:sym typeface="Avenir Book"/>
              </a:defRPr>
            </a:pPr>
            <a:r>
              <a:rPr lang="en-CA" sz="1600" dirty="0">
                <a:latin typeface="Avenir Book" panose="02000503020000020003" pitchFamily="2" charset="0"/>
              </a:rPr>
              <a:t>SMART Goals</a:t>
            </a:r>
          </a:p>
        </p:txBody>
      </p:sp>
      <p:sp>
        <p:nvSpPr>
          <p:cNvPr id="133" name="TextBox 15"/>
          <p:cNvSpPr/>
          <p:nvPr/>
        </p:nvSpPr>
        <p:spPr>
          <a:xfrm>
            <a:off x="4784056" y="3452711"/>
            <a:ext cx="3767928" cy="33855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defRPr>
                <a:latin typeface="Avenir Book"/>
                <a:ea typeface="Avenir Book"/>
                <a:cs typeface="Avenir Book"/>
                <a:sym typeface="Avenir Book"/>
              </a:defRPr>
            </a:pPr>
            <a:r>
              <a:rPr lang="en-CA" sz="1600" dirty="0">
                <a:latin typeface="Avenir Book" panose="02000503020000020003" pitchFamily="2" charset="0"/>
              </a:rPr>
              <a:t>Presentation Working Time</a:t>
            </a:r>
          </a:p>
        </p:txBody>
      </p:sp>
      <p:sp>
        <p:nvSpPr>
          <p:cNvPr id="134" name="TextBox 17"/>
          <p:cNvSpPr/>
          <p:nvPr/>
        </p:nvSpPr>
        <p:spPr>
          <a:xfrm>
            <a:off x="4831769" y="2849335"/>
            <a:ext cx="3768919" cy="33855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defRPr>
                <a:latin typeface="Avenir Book"/>
                <a:ea typeface="Avenir Book"/>
                <a:cs typeface="Avenir Book"/>
                <a:sym typeface="Avenir Book"/>
              </a:defRPr>
            </a:pPr>
            <a:r>
              <a:rPr lang="en-CA" sz="1600" dirty="0">
                <a:latin typeface="Avenir Book" panose="02000503020000020003" pitchFamily="2" charset="0"/>
              </a:rPr>
              <a:t>Budget Allocation</a:t>
            </a:r>
            <a:endParaRPr sz="1600" dirty="0">
              <a:latin typeface="Avenir Book" panose="02000503020000020003" pitchFamily="2" charset="0"/>
            </a:endParaRPr>
          </a:p>
        </p:txBody>
      </p:sp>
      <p:sp>
        <p:nvSpPr>
          <p:cNvPr id="136" name="Right Triangle 27"/>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p>
        </p:txBody>
      </p:sp>
      <p:sp>
        <p:nvSpPr>
          <p:cNvPr id="137" name="Right Triangle 28"/>
          <p:cNvSpPr/>
          <p:nvPr/>
        </p:nvSpPr>
        <p:spPr>
          <a:xfrm rot="10800000">
            <a:off x="8390781" y="1765"/>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p>
        </p:txBody>
      </p:sp>
      <p:sp>
        <p:nvSpPr>
          <p:cNvPr id="138" name="Straight Connector 29"/>
          <p:cNvSpPr/>
          <p:nvPr/>
        </p:nvSpPr>
        <p:spPr>
          <a:xfrm>
            <a:off x="8261071" y="0"/>
            <a:ext cx="882929" cy="517431"/>
          </a:xfrm>
          <a:prstGeom prst="line">
            <a:avLst/>
          </a:prstGeom>
          <a:ln>
            <a:solidFill>
              <a:srgbClr val="000000"/>
            </a:solidFill>
          </a:ln>
        </p:spPr>
        <p:txBody>
          <a:bodyPr lIns="45719" rIns="45719"/>
          <a:lstStyle/>
          <a:p>
            <a:endParaRPr/>
          </a:p>
        </p:txBody>
      </p:sp>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l="9076" t="-212" b="212"/>
          <a:stretch/>
        </p:blipFill>
        <p:spPr>
          <a:xfrm>
            <a:off x="-10459" y="0"/>
            <a:ext cx="4499802" cy="5157836"/>
          </a:xfrm>
          <a:prstGeom prst="rect">
            <a:avLst/>
          </a:prstGeom>
        </p:spPr>
      </p:pic>
      <p:sp>
        <p:nvSpPr>
          <p:cNvPr id="15" name="Shape 66">
            <a:extLst>
              <a:ext uri="{FF2B5EF4-FFF2-40B4-BE49-F238E27FC236}">
                <a16:creationId xmlns:a16="http://schemas.microsoft.com/office/drawing/2014/main" id="{1B860A8F-0532-B44C-87FE-669D254230FB}"/>
              </a:ext>
            </a:extLst>
          </p:cNvPr>
          <p:cNvSpPr/>
          <p:nvPr/>
        </p:nvSpPr>
        <p:spPr>
          <a:xfrm>
            <a:off x="5616278" y="1904457"/>
            <a:ext cx="2199901" cy="10501"/>
          </a:xfrm>
          <a:prstGeom prst="line">
            <a:avLst/>
          </a:prstGeom>
          <a:ln>
            <a:solidFill>
              <a:srgbClr val="C00000"/>
            </a:solidFill>
          </a:ln>
        </p:spPr>
        <p:txBody>
          <a:bodyPr lIns="45719" rIns="45719"/>
          <a:lstStyle/>
          <a:p>
            <a:endParaRPr/>
          </a:p>
        </p:txBody>
      </p:sp>
      <p:sp>
        <p:nvSpPr>
          <p:cNvPr id="16" name="Shape 66">
            <a:extLst>
              <a:ext uri="{FF2B5EF4-FFF2-40B4-BE49-F238E27FC236}">
                <a16:creationId xmlns:a16="http://schemas.microsoft.com/office/drawing/2014/main" id="{E6BF5339-5582-FC4F-9ADA-AD84A1C64AFD}"/>
              </a:ext>
            </a:extLst>
          </p:cNvPr>
          <p:cNvSpPr/>
          <p:nvPr/>
        </p:nvSpPr>
        <p:spPr>
          <a:xfrm>
            <a:off x="5568069" y="2544972"/>
            <a:ext cx="2199901" cy="10501"/>
          </a:xfrm>
          <a:prstGeom prst="line">
            <a:avLst/>
          </a:prstGeom>
          <a:ln>
            <a:solidFill>
              <a:srgbClr val="C00000"/>
            </a:solidFill>
          </a:ln>
        </p:spPr>
        <p:txBody>
          <a:bodyPr lIns="45719" rIns="45719"/>
          <a:lstStyle/>
          <a:p>
            <a:endParaRPr/>
          </a:p>
        </p:txBody>
      </p:sp>
      <p:sp>
        <p:nvSpPr>
          <p:cNvPr id="18" name="Shape 66">
            <a:extLst>
              <a:ext uri="{FF2B5EF4-FFF2-40B4-BE49-F238E27FC236}">
                <a16:creationId xmlns:a16="http://schemas.microsoft.com/office/drawing/2014/main" id="{6AB84C7C-CE40-994C-9BBA-E76E99076F6D}"/>
              </a:ext>
            </a:extLst>
          </p:cNvPr>
          <p:cNvSpPr/>
          <p:nvPr/>
        </p:nvSpPr>
        <p:spPr>
          <a:xfrm>
            <a:off x="5536266" y="3342124"/>
            <a:ext cx="2199901" cy="10501"/>
          </a:xfrm>
          <a:prstGeom prst="line">
            <a:avLst/>
          </a:prstGeom>
          <a:ln>
            <a:solidFill>
              <a:srgbClr val="C00000"/>
            </a:solidFill>
          </a:ln>
        </p:spPr>
        <p:txBody>
          <a:bodyPr lIns="45719" rIns="45719"/>
          <a:lstStyle/>
          <a:p>
            <a:endParaRPr/>
          </a:p>
        </p:txBody>
      </p:sp>
      <p:sp>
        <p:nvSpPr>
          <p:cNvPr id="19" name="Shape 65">
            <a:extLst>
              <a:ext uri="{FF2B5EF4-FFF2-40B4-BE49-F238E27FC236}">
                <a16:creationId xmlns:a16="http://schemas.microsoft.com/office/drawing/2014/main" id="{9911D462-4C02-854C-9CE0-404EC9836895}"/>
              </a:ext>
            </a:extLst>
          </p:cNvPr>
          <p:cNvSpPr txBox="1">
            <a:spLocks/>
          </p:cNvSpPr>
          <p:nvPr/>
        </p:nvSpPr>
        <p:spPr>
          <a:xfrm>
            <a:off x="4502232" y="718638"/>
            <a:ext cx="4427994" cy="577722"/>
          </a:xfrm>
          <a:prstGeom prst="rect">
            <a:avLst/>
          </a:prstGeom>
        </p:spPr>
        <p:txBody>
          <a:bodyPr>
            <a:normAutofit/>
          </a:bodyPr>
          <a:lstStyle>
            <a:lvl1pPr marL="0" marR="0" indent="0" algn="r" defTabSz="676655" rtl="0" latinLnBrk="0">
              <a:lnSpc>
                <a:spcPct val="100000"/>
              </a:lnSpc>
              <a:spcBef>
                <a:spcPts val="0"/>
              </a:spcBef>
              <a:spcAft>
                <a:spcPts val="0"/>
              </a:spcAft>
              <a:buClrTx/>
              <a:buSzTx/>
              <a:buFontTx/>
              <a:buNone/>
              <a:tabLst/>
              <a:defRPr sz="2220" b="0" i="0" u="none" strike="noStrike" cap="none" spc="0" baseline="0">
                <a:ln>
                  <a:noFill/>
                </a:ln>
                <a:solidFill>
                  <a:srgbClr val="C00000"/>
                </a:solidFill>
                <a:uFillTx/>
                <a:latin typeface="Avenir Book"/>
                <a:ea typeface="Avenir Book"/>
                <a:cs typeface="Avenir Book"/>
                <a:sym typeface="Avenir Book"/>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algn="ctr" hangingPunct="1"/>
            <a:r>
              <a:rPr lang="en-CA" sz="2400" dirty="0"/>
              <a:t>Day 1 Agenda</a:t>
            </a:r>
          </a:p>
        </p:txBody>
      </p:sp>
      <p:sp>
        <p:nvSpPr>
          <p:cNvPr id="20" name="Shape 66">
            <a:extLst>
              <a:ext uri="{FF2B5EF4-FFF2-40B4-BE49-F238E27FC236}">
                <a16:creationId xmlns:a16="http://schemas.microsoft.com/office/drawing/2014/main" id="{983D82FF-613A-0C45-89C3-41749A1960ED}"/>
              </a:ext>
            </a:extLst>
          </p:cNvPr>
          <p:cNvSpPr/>
          <p:nvPr/>
        </p:nvSpPr>
        <p:spPr>
          <a:xfrm>
            <a:off x="5499287" y="621232"/>
            <a:ext cx="2199901" cy="10501"/>
          </a:xfrm>
          <a:prstGeom prst="line">
            <a:avLst/>
          </a:prstGeom>
          <a:ln>
            <a:solidFill>
              <a:srgbClr val="000000"/>
            </a:solidFill>
          </a:ln>
        </p:spPr>
        <p:txBody>
          <a:bodyPr lIns="45719" rIns="45719"/>
          <a:lstStyle/>
          <a:p>
            <a:endParaRPr/>
          </a:p>
        </p:txBody>
      </p:sp>
      <p:pic>
        <p:nvPicPr>
          <p:cNvPr id="21" name="Picture 20">
            <a:extLst>
              <a:ext uri="{FF2B5EF4-FFF2-40B4-BE49-F238E27FC236}">
                <a16:creationId xmlns:a16="http://schemas.microsoft.com/office/drawing/2014/main" id="{17986A49-D812-0440-B809-4581D2706D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2" name="Shape 66">
            <a:extLst>
              <a:ext uri="{FF2B5EF4-FFF2-40B4-BE49-F238E27FC236}">
                <a16:creationId xmlns:a16="http://schemas.microsoft.com/office/drawing/2014/main" id="{91CEC185-029A-E24D-0B4A-D9D122E7D720}"/>
              </a:ext>
            </a:extLst>
          </p:cNvPr>
          <p:cNvSpPr/>
          <p:nvPr/>
        </p:nvSpPr>
        <p:spPr>
          <a:xfrm>
            <a:off x="5568069" y="3965753"/>
            <a:ext cx="2199901" cy="10501"/>
          </a:xfrm>
          <a:prstGeom prst="line">
            <a:avLst/>
          </a:prstGeom>
          <a:ln>
            <a:solidFill>
              <a:srgbClr val="C00000"/>
            </a:solidFill>
          </a:ln>
        </p:spPr>
        <p:txBody>
          <a:bodyPr lIns="45719" rIns="45719"/>
          <a:lstStyle/>
          <a:p>
            <a:endParaRPr/>
          </a:p>
        </p:txBody>
      </p:sp>
      <p:sp>
        <p:nvSpPr>
          <p:cNvPr id="3" name="TextBox 15">
            <a:extLst>
              <a:ext uri="{FF2B5EF4-FFF2-40B4-BE49-F238E27FC236}">
                <a16:creationId xmlns:a16="http://schemas.microsoft.com/office/drawing/2014/main" id="{2A4D15AD-5931-09E3-B015-A73740E2EA76}"/>
              </a:ext>
            </a:extLst>
          </p:cNvPr>
          <p:cNvSpPr/>
          <p:nvPr/>
        </p:nvSpPr>
        <p:spPr>
          <a:xfrm>
            <a:off x="4817771" y="4111483"/>
            <a:ext cx="3767928" cy="33855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defRPr>
                <a:latin typeface="Avenir Book"/>
                <a:ea typeface="Avenir Book"/>
                <a:cs typeface="Avenir Book"/>
                <a:sym typeface="Avenir Book"/>
              </a:defRPr>
            </a:pPr>
            <a:r>
              <a:rPr lang="en-CA" sz="1600" dirty="0">
                <a:latin typeface="Avenir Book" panose="02000503020000020003" pitchFamily="2" charset="0"/>
              </a:rPr>
              <a:t>Common Mistakes  </a:t>
            </a:r>
          </a:p>
        </p:txBody>
      </p:sp>
    </p:spTree>
    <p:extLst>
      <p:ext uri="{BB962C8B-B14F-4D97-AF65-F5344CB8AC3E}">
        <p14:creationId xmlns:p14="http://schemas.microsoft.com/office/powerpoint/2010/main" val="4237692745"/>
      </p:ext>
    </p:extLst>
  </p:cSld>
  <p:clrMapOvr>
    <a:masterClrMapping/>
  </p:clrMapOvr>
  <p:transition spd="slow" advTm="13458">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Strategic Planning</a:t>
            </a:r>
          </a:p>
        </p:txBody>
      </p:sp>
      <p:sp>
        <p:nvSpPr>
          <p:cNvPr id="7" name="Shape 67">
            <a:extLst>
              <a:ext uri="{FF2B5EF4-FFF2-40B4-BE49-F238E27FC236}">
                <a16:creationId xmlns:a16="http://schemas.microsoft.com/office/drawing/2014/main" id="{165642D9-B148-F745-9BE6-C5E55DD11834}"/>
              </a:ext>
            </a:extLst>
          </p:cNvPr>
          <p:cNvSpPr/>
          <p:nvPr/>
        </p:nvSpPr>
        <p:spPr>
          <a:xfrm>
            <a:off x="3339660" y="902116"/>
            <a:ext cx="5634658" cy="3861409"/>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Strategic planning has wildly been abused, misused and ill defined.</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From  Catherine Cote of Harvard Business School, “</a:t>
            </a:r>
            <a:r>
              <a:rPr lang="en-CA" i="0" dirty="0">
                <a:solidFill>
                  <a:srgbClr val="181818"/>
                </a:solidFill>
                <a:effectLst/>
                <a:latin typeface="Avenir Book" panose="02000503020000020003" pitchFamily="2" charset="0"/>
              </a:rPr>
              <a:t>Strategic planning is the </a:t>
            </a:r>
            <a:r>
              <a:rPr lang="en-CA" i="0" u="sng" dirty="0">
                <a:solidFill>
                  <a:srgbClr val="181818"/>
                </a:solidFill>
                <a:effectLst/>
                <a:latin typeface="Avenir Book" panose="02000503020000020003" pitchFamily="2" charset="0"/>
              </a:rPr>
              <a:t>ongoing</a:t>
            </a:r>
            <a:r>
              <a:rPr lang="en-CA" i="0" dirty="0">
                <a:solidFill>
                  <a:srgbClr val="181818"/>
                </a:solidFill>
                <a:effectLst/>
                <a:latin typeface="Avenir Book" panose="02000503020000020003" pitchFamily="2" charset="0"/>
              </a:rPr>
              <a:t> </a:t>
            </a:r>
            <a:r>
              <a:rPr lang="en-CA" i="0" u="sng" dirty="0">
                <a:solidFill>
                  <a:srgbClr val="181818"/>
                </a:solidFill>
                <a:effectLst/>
                <a:latin typeface="Avenir Book" panose="02000503020000020003" pitchFamily="2" charset="0"/>
              </a:rPr>
              <a:t>organizational process </a:t>
            </a:r>
            <a:r>
              <a:rPr lang="en-CA" i="0" dirty="0">
                <a:solidFill>
                  <a:srgbClr val="181818"/>
                </a:solidFill>
                <a:effectLst/>
                <a:latin typeface="Avenir Book" panose="02000503020000020003" pitchFamily="2" charset="0"/>
              </a:rPr>
              <a:t>of using available knowledge to </a:t>
            </a:r>
            <a:r>
              <a:rPr lang="en-CA" i="0" u="sng" dirty="0">
                <a:solidFill>
                  <a:srgbClr val="181818"/>
                </a:solidFill>
                <a:effectLst/>
                <a:latin typeface="Avenir Book" panose="02000503020000020003" pitchFamily="2" charset="0"/>
              </a:rPr>
              <a:t>document</a:t>
            </a:r>
            <a:r>
              <a:rPr lang="en-CA" i="0" dirty="0">
                <a:solidFill>
                  <a:srgbClr val="181818"/>
                </a:solidFill>
                <a:effectLst/>
                <a:latin typeface="Avenir Book" panose="02000503020000020003" pitchFamily="2" charset="0"/>
              </a:rPr>
              <a:t> a business's intended direction. This process is used </a:t>
            </a:r>
            <a:r>
              <a:rPr lang="en-CA" i="0" u="sng" dirty="0">
                <a:solidFill>
                  <a:srgbClr val="181818"/>
                </a:solidFill>
                <a:effectLst/>
                <a:latin typeface="Avenir Book" panose="02000503020000020003" pitchFamily="2" charset="0"/>
              </a:rPr>
              <a:t>to prioritize efforts</a:t>
            </a:r>
            <a:r>
              <a:rPr lang="en-CA" i="0" dirty="0">
                <a:solidFill>
                  <a:srgbClr val="181818"/>
                </a:solidFill>
                <a:effectLst/>
                <a:latin typeface="Avenir Book" panose="02000503020000020003" pitchFamily="2" charset="0"/>
              </a:rPr>
              <a:t>, effectively allocate resources, </a:t>
            </a:r>
            <a:r>
              <a:rPr lang="en-CA" i="0" u="sng" dirty="0">
                <a:solidFill>
                  <a:srgbClr val="181818"/>
                </a:solidFill>
                <a:effectLst/>
                <a:latin typeface="Avenir Book" panose="02000503020000020003" pitchFamily="2" charset="0"/>
              </a:rPr>
              <a:t>align shareholders </a:t>
            </a:r>
            <a:r>
              <a:rPr lang="en-CA" i="0" dirty="0">
                <a:solidFill>
                  <a:srgbClr val="181818"/>
                </a:solidFill>
                <a:effectLst/>
                <a:latin typeface="Avenir Book" panose="02000503020000020003" pitchFamily="2" charset="0"/>
              </a:rPr>
              <a:t>and employees on the organization’s goals, and </a:t>
            </a:r>
            <a:r>
              <a:rPr lang="en-CA" i="0" u="sng" dirty="0">
                <a:solidFill>
                  <a:srgbClr val="181818"/>
                </a:solidFill>
                <a:effectLst/>
                <a:latin typeface="Avenir Book" panose="02000503020000020003" pitchFamily="2" charset="0"/>
              </a:rPr>
              <a:t>ensure</a:t>
            </a:r>
            <a:r>
              <a:rPr lang="en-CA" i="0" dirty="0">
                <a:solidFill>
                  <a:srgbClr val="181818"/>
                </a:solidFill>
                <a:effectLst/>
                <a:latin typeface="Avenir Book" panose="02000503020000020003" pitchFamily="2" charset="0"/>
              </a:rPr>
              <a:t> those </a:t>
            </a:r>
            <a:r>
              <a:rPr lang="en-CA" i="0" u="sng" dirty="0">
                <a:solidFill>
                  <a:srgbClr val="181818"/>
                </a:solidFill>
                <a:effectLst/>
                <a:latin typeface="Avenir Book" panose="02000503020000020003" pitchFamily="2" charset="0"/>
              </a:rPr>
              <a:t>goals are backed by data</a:t>
            </a:r>
            <a:r>
              <a:rPr lang="en-CA" i="0" dirty="0">
                <a:solidFill>
                  <a:srgbClr val="181818"/>
                </a:solidFill>
                <a:effectLst/>
                <a:latin typeface="Avenir Book" panose="02000503020000020003" pitchFamily="2" charset="0"/>
              </a:rPr>
              <a:t> and sound reasoning.</a:t>
            </a:r>
            <a:r>
              <a:rPr lang="en-CA" i="0" dirty="0">
                <a:solidFill>
                  <a:schemeClr val="tx1"/>
                </a:solidFill>
                <a:effectLst/>
                <a:latin typeface="Avenir Book" panose="02000503020000020003" pitchFamily="2" charset="0"/>
              </a:rPr>
              <a:t>”</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(Cote, 2020)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3" name="Picture 2" descr="A picture containing building, different, colorful&#10;&#10;Description automatically generated">
            <a:extLst>
              <a:ext uri="{FF2B5EF4-FFF2-40B4-BE49-F238E27FC236}">
                <a16:creationId xmlns:a16="http://schemas.microsoft.com/office/drawing/2014/main" id="{EAFF4D90-4E32-6377-AA0E-CEB90072C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82" y="1059515"/>
            <a:ext cx="3088457" cy="3088457"/>
          </a:xfrm>
          <a:prstGeom prst="rect">
            <a:avLst/>
          </a:prstGeom>
        </p:spPr>
      </p:pic>
    </p:spTree>
    <p:extLst>
      <p:ext uri="{BB962C8B-B14F-4D97-AF65-F5344CB8AC3E}">
        <p14:creationId xmlns:p14="http://schemas.microsoft.com/office/powerpoint/2010/main" val="2387918509"/>
      </p:ext>
    </p:extLst>
  </p:cSld>
  <p:clrMapOvr>
    <a:masterClrMapping/>
  </p:clrMapOvr>
  <p:transition spd="slow" advTm="58059">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8131094"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Mapping the Customer Journey Case Study: </a:t>
            </a:r>
            <a:r>
              <a:rPr lang="en-CA" sz="2400" dirty="0" err="1">
                <a:solidFill>
                  <a:srgbClr val="C00000"/>
                </a:solidFill>
                <a:latin typeface="Avenir Book"/>
                <a:ea typeface="Avenir Book"/>
                <a:cs typeface="Avenir Book"/>
                <a:sym typeface="Avenir Book"/>
              </a:rPr>
              <a:t>LuLuLemon</a:t>
            </a:r>
            <a:endParaRPr lang="en-CA" sz="2400" dirty="0">
              <a:solidFill>
                <a:srgbClr val="C00000"/>
              </a:solidFill>
              <a:latin typeface="Avenir Book"/>
              <a:ea typeface="Avenir Book"/>
              <a:cs typeface="Avenir Book"/>
              <a:sym typeface="Avenir Book"/>
            </a:endParaRPr>
          </a:p>
        </p:txBody>
      </p:sp>
      <p:sp>
        <p:nvSpPr>
          <p:cNvPr id="7" name="Shape 67">
            <a:extLst>
              <a:ext uri="{FF2B5EF4-FFF2-40B4-BE49-F238E27FC236}">
                <a16:creationId xmlns:a16="http://schemas.microsoft.com/office/drawing/2014/main" id="{165642D9-B148-F745-9BE6-C5E55DD11834}"/>
              </a:ext>
            </a:extLst>
          </p:cNvPr>
          <p:cNvSpPr/>
          <p:nvPr/>
        </p:nvSpPr>
        <p:spPr>
          <a:xfrm>
            <a:off x="3924636" y="1067548"/>
            <a:ext cx="4336435" cy="783644"/>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Why, or what reasons exist, for people to keep buying from </a:t>
            </a:r>
            <a:r>
              <a:rPr lang="en-CA" dirty="0" err="1">
                <a:solidFill>
                  <a:schemeClr val="tx1"/>
                </a:solidFill>
                <a:latin typeface="Avenir Book" panose="02000503020000020003" pitchFamily="2" charset="0"/>
              </a:rPr>
              <a:t>LuLuLemon</a:t>
            </a:r>
            <a:r>
              <a:rPr lang="en-CA" dirty="0">
                <a:solidFill>
                  <a:schemeClr val="tx1"/>
                </a:solidFill>
                <a:latin typeface="Avenir Book" panose="02000503020000020003" pitchFamily="2" charset="0"/>
              </a:rPr>
              <a:t>?</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pic>
        <p:nvPicPr>
          <p:cNvPr id="5" name="Picture 4">
            <a:extLst>
              <a:ext uri="{FF2B5EF4-FFF2-40B4-BE49-F238E27FC236}">
                <a16:creationId xmlns:a16="http://schemas.microsoft.com/office/drawing/2014/main" id="{FE288D3B-EAAC-0F65-54FA-473997375E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0068" y="1067548"/>
            <a:ext cx="3371149" cy="3371149"/>
          </a:xfrm>
          <a:prstGeom prst="rect">
            <a:avLst/>
          </a:prstGeom>
        </p:spPr>
      </p:pic>
    </p:spTree>
    <p:extLst>
      <p:ext uri="{BB962C8B-B14F-4D97-AF65-F5344CB8AC3E}">
        <p14:creationId xmlns:p14="http://schemas.microsoft.com/office/powerpoint/2010/main" val="196048844"/>
      </p:ext>
    </p:extLst>
  </p:cSld>
  <p:clrMapOvr>
    <a:masterClrMapping/>
  </p:clrMapOvr>
  <p:transition spd="slow" advTm="58059">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8131094"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Mapping the Customer Journey Case Study: </a:t>
            </a:r>
            <a:r>
              <a:rPr lang="en-CA" sz="2400" dirty="0" err="1">
                <a:solidFill>
                  <a:srgbClr val="C00000"/>
                </a:solidFill>
                <a:latin typeface="Avenir Book"/>
                <a:ea typeface="Avenir Book"/>
                <a:cs typeface="Avenir Book"/>
                <a:sym typeface="Avenir Book"/>
              </a:rPr>
              <a:t>LuLuLemon</a:t>
            </a:r>
            <a:endParaRPr lang="en-CA" sz="2400" dirty="0">
              <a:solidFill>
                <a:srgbClr val="C00000"/>
              </a:solidFill>
              <a:latin typeface="Avenir Book"/>
              <a:ea typeface="Avenir Book"/>
              <a:cs typeface="Avenir Book"/>
              <a:sym typeface="Avenir Book"/>
            </a:endParaRPr>
          </a:p>
        </p:txBody>
      </p:sp>
      <p:sp>
        <p:nvSpPr>
          <p:cNvPr id="7" name="Shape 67">
            <a:extLst>
              <a:ext uri="{FF2B5EF4-FFF2-40B4-BE49-F238E27FC236}">
                <a16:creationId xmlns:a16="http://schemas.microsoft.com/office/drawing/2014/main" id="{165642D9-B148-F745-9BE6-C5E55DD11834}"/>
              </a:ext>
            </a:extLst>
          </p:cNvPr>
          <p:cNvSpPr/>
          <p:nvPr/>
        </p:nvSpPr>
        <p:spPr>
          <a:xfrm>
            <a:off x="3924636" y="1067548"/>
            <a:ext cx="4336435" cy="201475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Why, or what reasons exist, for people to keep buying from </a:t>
            </a:r>
            <a:r>
              <a:rPr lang="en-CA" dirty="0" err="1">
                <a:solidFill>
                  <a:schemeClr val="tx1"/>
                </a:solidFill>
                <a:latin typeface="Avenir Book" panose="02000503020000020003" pitchFamily="2" charset="0"/>
              </a:rPr>
              <a:t>LuLuLemon</a:t>
            </a:r>
            <a:r>
              <a:rPr lang="en-CA" dirty="0">
                <a:solidFill>
                  <a:schemeClr val="tx1"/>
                </a:solidFill>
                <a:latin typeface="Avenir Book" panose="02000503020000020003" pitchFamily="2" charset="0"/>
              </a:rPr>
              <a:t>?</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Multiple outfits for cleanliness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Outfits for different types of activity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Accessories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Wear and tear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pic>
        <p:nvPicPr>
          <p:cNvPr id="5" name="Picture 4">
            <a:extLst>
              <a:ext uri="{FF2B5EF4-FFF2-40B4-BE49-F238E27FC236}">
                <a16:creationId xmlns:a16="http://schemas.microsoft.com/office/drawing/2014/main" id="{FE288D3B-EAAC-0F65-54FA-473997375E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0068" y="1067548"/>
            <a:ext cx="3371149" cy="3371149"/>
          </a:xfrm>
          <a:prstGeom prst="rect">
            <a:avLst/>
          </a:prstGeom>
        </p:spPr>
      </p:pic>
    </p:spTree>
    <p:extLst>
      <p:ext uri="{BB962C8B-B14F-4D97-AF65-F5344CB8AC3E}">
        <p14:creationId xmlns:p14="http://schemas.microsoft.com/office/powerpoint/2010/main" val="3279033846"/>
      </p:ext>
    </p:extLst>
  </p:cSld>
  <p:clrMapOvr>
    <a:masterClrMapping/>
  </p:clrMapOvr>
  <p:transition spd="slow" advTm="58059">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8131094"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Easy Example of Keeping Us Buying: Technology </a:t>
            </a:r>
          </a:p>
        </p:txBody>
      </p:sp>
      <p:sp>
        <p:nvSpPr>
          <p:cNvPr id="7" name="Shape 67">
            <a:extLst>
              <a:ext uri="{FF2B5EF4-FFF2-40B4-BE49-F238E27FC236}">
                <a16:creationId xmlns:a16="http://schemas.microsoft.com/office/drawing/2014/main" id="{165642D9-B148-F745-9BE6-C5E55DD11834}"/>
              </a:ext>
            </a:extLst>
          </p:cNvPr>
          <p:cNvSpPr/>
          <p:nvPr/>
        </p:nvSpPr>
        <p:spPr>
          <a:xfrm>
            <a:off x="3924636" y="1067548"/>
            <a:ext cx="4336435" cy="783644"/>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Why do we keep buying technology? </a:t>
            </a:r>
            <a:r>
              <a:rPr lang="en-CA" b="1" dirty="0">
                <a:solidFill>
                  <a:schemeClr val="tx1"/>
                </a:solidFill>
                <a:latin typeface="Avenir Book" panose="02000503020000020003" pitchFamily="2" charset="0"/>
              </a:rPr>
              <a:t>Apply a customer journey lens.</a:t>
            </a:r>
            <a:endParaRPr lang="en-CA" dirty="0">
              <a:solidFill>
                <a:schemeClr val="tx1"/>
              </a:solidFill>
              <a:latin typeface="Avenir Book" panose="02000503020000020003" pitchFamily="2" charset="0"/>
            </a:endParaRP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pic>
        <p:nvPicPr>
          <p:cNvPr id="5" name="Picture 4">
            <a:extLst>
              <a:ext uri="{FF2B5EF4-FFF2-40B4-BE49-F238E27FC236}">
                <a16:creationId xmlns:a16="http://schemas.microsoft.com/office/drawing/2014/main" id="{FE288D3B-EAAC-0F65-54FA-473997375E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0068" y="1067548"/>
            <a:ext cx="3371149" cy="3371149"/>
          </a:xfrm>
          <a:prstGeom prst="rect">
            <a:avLst/>
          </a:prstGeom>
        </p:spPr>
      </p:pic>
    </p:spTree>
    <p:extLst>
      <p:ext uri="{BB962C8B-B14F-4D97-AF65-F5344CB8AC3E}">
        <p14:creationId xmlns:p14="http://schemas.microsoft.com/office/powerpoint/2010/main" val="1631590317"/>
      </p:ext>
    </p:extLst>
  </p:cSld>
  <p:clrMapOvr>
    <a:masterClrMapping/>
  </p:clrMapOvr>
  <p:transition spd="slow" advTm="58059">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8131094"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Presentation &amp; Assignment Prep Time </a:t>
            </a:r>
          </a:p>
        </p:txBody>
      </p:sp>
      <p:sp>
        <p:nvSpPr>
          <p:cNvPr id="7" name="Shape 67">
            <a:extLst>
              <a:ext uri="{FF2B5EF4-FFF2-40B4-BE49-F238E27FC236}">
                <a16:creationId xmlns:a16="http://schemas.microsoft.com/office/drawing/2014/main" id="{165642D9-B148-F745-9BE6-C5E55DD11834}"/>
              </a:ext>
            </a:extLst>
          </p:cNvPr>
          <p:cNvSpPr/>
          <p:nvPr/>
        </p:nvSpPr>
        <p:spPr>
          <a:xfrm>
            <a:off x="3924636" y="1067548"/>
            <a:ext cx="4336435" cy="1706973"/>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50 minutes to work on your presentation and hand in portions. </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I will pop in to check, and you can come to the main room and check in with me.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pic>
        <p:nvPicPr>
          <p:cNvPr id="5" name="Picture 4">
            <a:extLst>
              <a:ext uri="{FF2B5EF4-FFF2-40B4-BE49-F238E27FC236}">
                <a16:creationId xmlns:a16="http://schemas.microsoft.com/office/drawing/2014/main" id="{FE288D3B-EAAC-0F65-54FA-473997375E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0068" y="1067548"/>
            <a:ext cx="3371149" cy="3371149"/>
          </a:xfrm>
          <a:prstGeom prst="rect">
            <a:avLst/>
          </a:prstGeom>
        </p:spPr>
      </p:pic>
    </p:spTree>
    <p:extLst>
      <p:ext uri="{BB962C8B-B14F-4D97-AF65-F5344CB8AC3E}">
        <p14:creationId xmlns:p14="http://schemas.microsoft.com/office/powerpoint/2010/main" val="1589537115"/>
      </p:ext>
    </p:extLst>
  </p:cSld>
  <p:clrMapOvr>
    <a:masterClrMapping/>
  </p:clrMapOvr>
  <p:transition spd="slow" advTm="58059">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8131094"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Pulling it All Together: Campaigns </a:t>
            </a:r>
          </a:p>
        </p:txBody>
      </p:sp>
      <p:sp>
        <p:nvSpPr>
          <p:cNvPr id="7" name="Shape 67">
            <a:extLst>
              <a:ext uri="{FF2B5EF4-FFF2-40B4-BE49-F238E27FC236}">
                <a16:creationId xmlns:a16="http://schemas.microsoft.com/office/drawing/2014/main" id="{165642D9-B148-F745-9BE6-C5E55DD11834}"/>
              </a:ext>
            </a:extLst>
          </p:cNvPr>
          <p:cNvSpPr/>
          <p:nvPr/>
        </p:nvSpPr>
        <p:spPr>
          <a:xfrm>
            <a:off x="3924636" y="1067548"/>
            <a:ext cx="4336435" cy="1706973"/>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The term “social media campaign” is probably one of the most abused and misused terms on the planet.</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b="1" dirty="0">
                <a:solidFill>
                  <a:schemeClr val="tx1"/>
                </a:solidFill>
                <a:latin typeface="Avenir Book" panose="02000503020000020003" pitchFamily="2" charset="0"/>
              </a:rPr>
              <a:t>What is a social media campaign?</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pic>
        <p:nvPicPr>
          <p:cNvPr id="5" name="Picture 4">
            <a:extLst>
              <a:ext uri="{FF2B5EF4-FFF2-40B4-BE49-F238E27FC236}">
                <a16:creationId xmlns:a16="http://schemas.microsoft.com/office/drawing/2014/main" id="{FE288D3B-EAAC-0F65-54FA-473997375E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0068" y="1067548"/>
            <a:ext cx="3371149" cy="3371149"/>
          </a:xfrm>
          <a:prstGeom prst="rect">
            <a:avLst/>
          </a:prstGeom>
        </p:spPr>
      </p:pic>
      <p:sp>
        <p:nvSpPr>
          <p:cNvPr id="3" name="Shape 67">
            <a:extLst>
              <a:ext uri="{FF2B5EF4-FFF2-40B4-BE49-F238E27FC236}">
                <a16:creationId xmlns:a16="http://schemas.microsoft.com/office/drawing/2014/main" id="{DD64D0F4-4979-F038-044E-7FFD1DBA6C40}"/>
              </a:ext>
            </a:extLst>
          </p:cNvPr>
          <p:cNvSpPr/>
          <p:nvPr/>
        </p:nvSpPr>
        <p:spPr>
          <a:xfrm>
            <a:off x="3980392" y="2753122"/>
            <a:ext cx="4336435" cy="109142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A social media campaign is an intentional effort using online, namely social media, tools and tactics, to reach a business goal.</a:t>
            </a:r>
          </a:p>
        </p:txBody>
      </p:sp>
    </p:spTree>
    <p:extLst>
      <p:ext uri="{BB962C8B-B14F-4D97-AF65-F5344CB8AC3E}">
        <p14:creationId xmlns:p14="http://schemas.microsoft.com/office/powerpoint/2010/main" val="411475179"/>
      </p:ext>
    </p:extLst>
  </p:cSld>
  <p:clrMapOvr>
    <a:masterClrMapping/>
  </p:clrMapOvr>
  <p:transition spd="slow" advTm="5805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8131094"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Pulling it All Together: Campaign Elements </a:t>
            </a:r>
          </a:p>
        </p:txBody>
      </p:sp>
      <p:sp>
        <p:nvSpPr>
          <p:cNvPr id="7" name="Shape 67">
            <a:extLst>
              <a:ext uri="{FF2B5EF4-FFF2-40B4-BE49-F238E27FC236}">
                <a16:creationId xmlns:a16="http://schemas.microsoft.com/office/drawing/2014/main" id="{165642D9-B148-F745-9BE6-C5E55DD11834}"/>
              </a:ext>
            </a:extLst>
          </p:cNvPr>
          <p:cNvSpPr/>
          <p:nvPr/>
        </p:nvSpPr>
        <p:spPr>
          <a:xfrm>
            <a:off x="3924636" y="1067548"/>
            <a:ext cx="4336435" cy="2630303"/>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Most campaigns will have a</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Common theme, element or focal point</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Business goal, with</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Corresponding social media goals,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Identified tactics,</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KPI’s and measurables,</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Timeline and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Assets.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pic>
        <p:nvPicPr>
          <p:cNvPr id="5" name="Picture 4">
            <a:extLst>
              <a:ext uri="{FF2B5EF4-FFF2-40B4-BE49-F238E27FC236}">
                <a16:creationId xmlns:a16="http://schemas.microsoft.com/office/drawing/2014/main" id="{FE288D3B-EAAC-0F65-54FA-473997375E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0068" y="1067548"/>
            <a:ext cx="3371149" cy="3371149"/>
          </a:xfrm>
          <a:prstGeom prst="rect">
            <a:avLst/>
          </a:prstGeom>
        </p:spPr>
      </p:pic>
    </p:spTree>
    <p:extLst>
      <p:ext uri="{BB962C8B-B14F-4D97-AF65-F5344CB8AC3E}">
        <p14:creationId xmlns:p14="http://schemas.microsoft.com/office/powerpoint/2010/main" val="1139942130"/>
      </p:ext>
    </p:extLst>
  </p:cSld>
  <p:clrMapOvr>
    <a:masterClrMapping/>
  </p:clrMapOvr>
  <p:transition spd="slow" advTm="58059">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8131094"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Pulling it All Together: Campaigns </a:t>
            </a:r>
          </a:p>
        </p:txBody>
      </p:sp>
      <p:sp>
        <p:nvSpPr>
          <p:cNvPr id="7" name="Shape 67">
            <a:extLst>
              <a:ext uri="{FF2B5EF4-FFF2-40B4-BE49-F238E27FC236}">
                <a16:creationId xmlns:a16="http://schemas.microsoft.com/office/drawing/2014/main" id="{165642D9-B148-F745-9BE6-C5E55DD11834}"/>
              </a:ext>
            </a:extLst>
          </p:cNvPr>
          <p:cNvSpPr/>
          <p:nvPr/>
        </p:nvSpPr>
        <p:spPr>
          <a:xfrm>
            <a:off x="431800" y="779979"/>
            <a:ext cx="4336435" cy="475867"/>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Is it a campaign? York University edition:</a:t>
            </a:r>
            <a:endParaRPr lang="en-CA" b="1" dirty="0">
              <a:solidFill>
                <a:schemeClr val="tx1"/>
              </a:solidFill>
              <a:latin typeface="Avenir Book" panose="02000503020000020003" pitchFamily="2" charset="0"/>
            </a:endParaRP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graphicFrame>
        <p:nvGraphicFramePr>
          <p:cNvPr id="4" name="Table 5">
            <a:extLst>
              <a:ext uri="{FF2B5EF4-FFF2-40B4-BE49-F238E27FC236}">
                <a16:creationId xmlns:a16="http://schemas.microsoft.com/office/drawing/2014/main" id="{2F0C861B-BC5B-E310-0ED9-245F5AF0C890}"/>
              </a:ext>
            </a:extLst>
          </p:cNvPr>
          <p:cNvGraphicFramePr>
            <a:graphicFrameLocks noGrp="1"/>
          </p:cNvGraphicFramePr>
          <p:nvPr>
            <p:extLst>
              <p:ext uri="{D42A27DB-BD31-4B8C-83A1-F6EECF244321}">
                <p14:modId xmlns:p14="http://schemas.microsoft.com/office/powerpoint/2010/main" val="29722336"/>
              </p:ext>
            </p:extLst>
          </p:nvPr>
        </p:nvGraphicFramePr>
        <p:xfrm>
          <a:off x="431800" y="1466082"/>
          <a:ext cx="8478268" cy="2169160"/>
        </p:xfrm>
        <a:graphic>
          <a:graphicData uri="http://schemas.openxmlformats.org/drawingml/2006/table">
            <a:tbl>
              <a:tblPr firstRow="1" bandRow="1">
                <a:tableStyleId>{5940675A-B579-460E-94D1-54222C63F5DA}</a:tableStyleId>
              </a:tblPr>
              <a:tblGrid>
                <a:gridCol w="6125117">
                  <a:extLst>
                    <a:ext uri="{9D8B030D-6E8A-4147-A177-3AD203B41FA5}">
                      <a16:colId xmlns:a16="http://schemas.microsoft.com/office/drawing/2014/main" val="3689276931"/>
                    </a:ext>
                  </a:extLst>
                </a:gridCol>
                <a:gridCol w="2353151">
                  <a:extLst>
                    <a:ext uri="{9D8B030D-6E8A-4147-A177-3AD203B41FA5}">
                      <a16:colId xmlns:a16="http://schemas.microsoft.com/office/drawing/2014/main" val="627313094"/>
                    </a:ext>
                  </a:extLst>
                </a:gridCol>
              </a:tblGrid>
              <a:tr h="370840">
                <a:tc>
                  <a:txBody>
                    <a:bodyPr/>
                    <a:lstStyle/>
                    <a:p>
                      <a:pPr algn="l"/>
                      <a:r>
                        <a:rPr lang="en-US" sz="2000" dirty="0"/>
                        <a:t>Concept</a:t>
                      </a:r>
                    </a:p>
                  </a:txBody>
                  <a:tcPr/>
                </a:tc>
                <a:tc>
                  <a:txBody>
                    <a:bodyPr/>
                    <a:lstStyle/>
                    <a:p>
                      <a:pPr algn="ctr"/>
                      <a:r>
                        <a:rPr lang="en-US" sz="2000" dirty="0"/>
                        <a:t>Yes/No</a:t>
                      </a:r>
                    </a:p>
                  </a:txBody>
                  <a:tcPr/>
                </a:tc>
                <a:extLst>
                  <a:ext uri="{0D108BD9-81ED-4DB2-BD59-A6C34878D82A}">
                    <a16:rowId xmlns:a16="http://schemas.microsoft.com/office/drawing/2014/main" val="3390621269"/>
                  </a:ext>
                </a:extLst>
              </a:tr>
              <a:tr h="370840">
                <a:tc>
                  <a:txBody>
                    <a:bodyPr/>
                    <a:lstStyle/>
                    <a:p>
                      <a:pPr algn="l"/>
                      <a:r>
                        <a:rPr lang="en-US" sz="1600" dirty="0"/>
                        <a:t>Deciding to post more about professional certificate programs.  </a:t>
                      </a:r>
                    </a:p>
                  </a:txBody>
                  <a:tcPr/>
                </a:tc>
                <a:tc>
                  <a:txBody>
                    <a:bodyPr/>
                    <a:lstStyle/>
                    <a:p>
                      <a:endParaRPr lang="en-US" sz="1600" dirty="0"/>
                    </a:p>
                  </a:txBody>
                  <a:tcPr/>
                </a:tc>
                <a:extLst>
                  <a:ext uri="{0D108BD9-81ED-4DB2-BD59-A6C34878D82A}">
                    <a16:rowId xmlns:a16="http://schemas.microsoft.com/office/drawing/2014/main" val="1348141484"/>
                  </a:ext>
                </a:extLst>
              </a:tr>
              <a:tr h="370840">
                <a:tc>
                  <a:txBody>
                    <a:bodyPr/>
                    <a:lstStyle/>
                    <a:p>
                      <a:pPr algn="l"/>
                      <a:r>
                        <a:rPr lang="en-US" sz="1600" dirty="0"/>
                        <a:t>Only posting and engaging with posts that match your Black History month initiatives for February. </a:t>
                      </a:r>
                    </a:p>
                  </a:txBody>
                  <a:tcPr/>
                </a:tc>
                <a:tc>
                  <a:txBody>
                    <a:bodyPr/>
                    <a:lstStyle/>
                    <a:p>
                      <a:endParaRPr lang="en-US" sz="1600" dirty="0"/>
                    </a:p>
                  </a:txBody>
                  <a:tcPr/>
                </a:tc>
                <a:extLst>
                  <a:ext uri="{0D108BD9-81ED-4DB2-BD59-A6C34878D82A}">
                    <a16:rowId xmlns:a16="http://schemas.microsoft.com/office/drawing/2014/main" val="798582776"/>
                  </a:ext>
                </a:extLst>
              </a:tr>
              <a:tr h="370840">
                <a:tc>
                  <a:txBody>
                    <a:bodyPr/>
                    <a:lstStyle/>
                    <a:p>
                      <a:pPr algn="l"/>
                      <a:r>
                        <a:rPr lang="en-US" sz="1600" dirty="0"/>
                        <a:t>Crafting more posts based on social listening, where we discover more people want certificate courses, and we increase enrollment among 30–40-year-olds who want to upskill.</a:t>
                      </a:r>
                    </a:p>
                  </a:txBody>
                  <a:tcPr/>
                </a:tc>
                <a:tc>
                  <a:txBody>
                    <a:bodyPr/>
                    <a:lstStyle/>
                    <a:p>
                      <a:endParaRPr lang="en-US" sz="1600" dirty="0"/>
                    </a:p>
                  </a:txBody>
                  <a:tcPr/>
                </a:tc>
                <a:extLst>
                  <a:ext uri="{0D108BD9-81ED-4DB2-BD59-A6C34878D82A}">
                    <a16:rowId xmlns:a16="http://schemas.microsoft.com/office/drawing/2014/main" val="933899823"/>
                  </a:ext>
                </a:extLst>
              </a:tr>
            </a:tbl>
          </a:graphicData>
        </a:graphic>
      </p:graphicFrame>
    </p:spTree>
    <p:extLst>
      <p:ext uri="{BB962C8B-B14F-4D97-AF65-F5344CB8AC3E}">
        <p14:creationId xmlns:p14="http://schemas.microsoft.com/office/powerpoint/2010/main" val="2829982838"/>
      </p:ext>
    </p:extLst>
  </p:cSld>
  <p:clrMapOvr>
    <a:masterClrMapping/>
  </p:clrMapOvr>
  <p:transition spd="slow" advTm="58059">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8131094"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Pulling it All Together: Campaigns </a:t>
            </a:r>
          </a:p>
        </p:txBody>
      </p:sp>
      <p:sp>
        <p:nvSpPr>
          <p:cNvPr id="7" name="Shape 67">
            <a:extLst>
              <a:ext uri="{FF2B5EF4-FFF2-40B4-BE49-F238E27FC236}">
                <a16:creationId xmlns:a16="http://schemas.microsoft.com/office/drawing/2014/main" id="{165642D9-B148-F745-9BE6-C5E55DD11834}"/>
              </a:ext>
            </a:extLst>
          </p:cNvPr>
          <p:cNvSpPr/>
          <p:nvPr/>
        </p:nvSpPr>
        <p:spPr>
          <a:xfrm>
            <a:off x="431800" y="779979"/>
            <a:ext cx="4336435" cy="475867"/>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Is it a campaign? York University edition:</a:t>
            </a:r>
            <a:endParaRPr lang="en-CA" b="1" dirty="0">
              <a:solidFill>
                <a:schemeClr val="tx1"/>
              </a:solidFill>
              <a:latin typeface="Avenir Book" panose="02000503020000020003" pitchFamily="2" charset="0"/>
            </a:endParaRP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graphicFrame>
        <p:nvGraphicFramePr>
          <p:cNvPr id="4" name="Table 5">
            <a:extLst>
              <a:ext uri="{FF2B5EF4-FFF2-40B4-BE49-F238E27FC236}">
                <a16:creationId xmlns:a16="http://schemas.microsoft.com/office/drawing/2014/main" id="{2F0C861B-BC5B-E310-0ED9-245F5AF0C890}"/>
              </a:ext>
            </a:extLst>
          </p:cNvPr>
          <p:cNvGraphicFramePr>
            <a:graphicFrameLocks noGrp="1"/>
          </p:cNvGraphicFramePr>
          <p:nvPr>
            <p:extLst>
              <p:ext uri="{D42A27DB-BD31-4B8C-83A1-F6EECF244321}">
                <p14:modId xmlns:p14="http://schemas.microsoft.com/office/powerpoint/2010/main" val="2694753631"/>
              </p:ext>
            </p:extLst>
          </p:nvPr>
        </p:nvGraphicFramePr>
        <p:xfrm>
          <a:off x="431800" y="1466082"/>
          <a:ext cx="8478268" cy="2621280"/>
        </p:xfrm>
        <a:graphic>
          <a:graphicData uri="http://schemas.openxmlformats.org/drawingml/2006/table">
            <a:tbl>
              <a:tblPr firstRow="1" bandRow="1">
                <a:tableStyleId>{5940675A-B579-460E-94D1-54222C63F5DA}</a:tableStyleId>
              </a:tblPr>
              <a:tblGrid>
                <a:gridCol w="6125117">
                  <a:extLst>
                    <a:ext uri="{9D8B030D-6E8A-4147-A177-3AD203B41FA5}">
                      <a16:colId xmlns:a16="http://schemas.microsoft.com/office/drawing/2014/main" val="3689276931"/>
                    </a:ext>
                  </a:extLst>
                </a:gridCol>
                <a:gridCol w="2353151">
                  <a:extLst>
                    <a:ext uri="{9D8B030D-6E8A-4147-A177-3AD203B41FA5}">
                      <a16:colId xmlns:a16="http://schemas.microsoft.com/office/drawing/2014/main" val="627313094"/>
                    </a:ext>
                  </a:extLst>
                </a:gridCol>
              </a:tblGrid>
              <a:tr h="370840">
                <a:tc>
                  <a:txBody>
                    <a:bodyPr/>
                    <a:lstStyle/>
                    <a:p>
                      <a:pPr algn="l"/>
                      <a:r>
                        <a:rPr lang="en-US" sz="2000" dirty="0"/>
                        <a:t>Concept</a:t>
                      </a:r>
                    </a:p>
                  </a:txBody>
                  <a:tcPr/>
                </a:tc>
                <a:tc>
                  <a:txBody>
                    <a:bodyPr/>
                    <a:lstStyle/>
                    <a:p>
                      <a:pPr algn="ctr"/>
                      <a:r>
                        <a:rPr lang="en-US" sz="2000" dirty="0"/>
                        <a:t>Yes/No</a:t>
                      </a:r>
                    </a:p>
                  </a:txBody>
                  <a:tcPr/>
                </a:tc>
                <a:extLst>
                  <a:ext uri="{0D108BD9-81ED-4DB2-BD59-A6C34878D82A}">
                    <a16:rowId xmlns:a16="http://schemas.microsoft.com/office/drawing/2014/main" val="3390621269"/>
                  </a:ext>
                </a:extLst>
              </a:tr>
              <a:tr h="370840">
                <a:tc>
                  <a:txBody>
                    <a:bodyPr/>
                    <a:lstStyle/>
                    <a:p>
                      <a:pPr algn="l"/>
                      <a:r>
                        <a:rPr lang="en-US" sz="1600" dirty="0"/>
                        <a:t>Deciding to post more about professional certificate programs.  </a:t>
                      </a:r>
                    </a:p>
                  </a:txBody>
                  <a:tcPr/>
                </a:tc>
                <a:tc>
                  <a:txBody>
                    <a:bodyPr/>
                    <a:lstStyle/>
                    <a:p>
                      <a:r>
                        <a:rPr lang="en-US" sz="1600" dirty="0"/>
                        <a:t>No – that’s just one thing to do, with no goal</a:t>
                      </a:r>
                    </a:p>
                  </a:txBody>
                  <a:tcPr/>
                </a:tc>
                <a:extLst>
                  <a:ext uri="{0D108BD9-81ED-4DB2-BD59-A6C34878D82A}">
                    <a16:rowId xmlns:a16="http://schemas.microsoft.com/office/drawing/2014/main" val="1348141484"/>
                  </a:ext>
                </a:extLst>
              </a:tr>
              <a:tr h="370840">
                <a:tc>
                  <a:txBody>
                    <a:bodyPr/>
                    <a:lstStyle/>
                    <a:p>
                      <a:pPr algn="l"/>
                      <a:r>
                        <a:rPr lang="en-US" sz="1600" dirty="0"/>
                        <a:t>Only posting and engaging with posts that match your Black History month initiatives for February. </a:t>
                      </a:r>
                    </a:p>
                  </a:txBody>
                  <a:tcPr/>
                </a:tc>
                <a:tc>
                  <a:txBody>
                    <a:bodyPr/>
                    <a:lstStyle/>
                    <a:p>
                      <a:r>
                        <a:rPr lang="en-US" sz="1600" dirty="0"/>
                        <a:t>No – while there’s a theme, there’s no goals or specifics. </a:t>
                      </a:r>
                    </a:p>
                  </a:txBody>
                  <a:tcPr/>
                </a:tc>
                <a:extLst>
                  <a:ext uri="{0D108BD9-81ED-4DB2-BD59-A6C34878D82A}">
                    <a16:rowId xmlns:a16="http://schemas.microsoft.com/office/drawing/2014/main" val="798582776"/>
                  </a:ext>
                </a:extLst>
              </a:tr>
              <a:tr h="370840">
                <a:tc>
                  <a:txBody>
                    <a:bodyPr/>
                    <a:lstStyle/>
                    <a:p>
                      <a:pPr algn="l"/>
                      <a:r>
                        <a:rPr lang="en-US" sz="1600" dirty="0"/>
                        <a:t>Crafting more posts based on social listening, where we discover more people want certificate courses, and we increase enrollment among 30–40-year-olds who want to upskill.</a:t>
                      </a:r>
                    </a:p>
                  </a:txBody>
                  <a:tcPr/>
                </a:tc>
                <a:tc>
                  <a:txBody>
                    <a:bodyPr/>
                    <a:lstStyle/>
                    <a:p>
                      <a:r>
                        <a:rPr lang="en-US" sz="1600" dirty="0"/>
                        <a:t>Yes – specific, has a full plan</a:t>
                      </a:r>
                    </a:p>
                  </a:txBody>
                  <a:tcPr/>
                </a:tc>
                <a:extLst>
                  <a:ext uri="{0D108BD9-81ED-4DB2-BD59-A6C34878D82A}">
                    <a16:rowId xmlns:a16="http://schemas.microsoft.com/office/drawing/2014/main" val="933899823"/>
                  </a:ext>
                </a:extLst>
              </a:tr>
            </a:tbl>
          </a:graphicData>
        </a:graphic>
      </p:graphicFrame>
    </p:spTree>
    <p:extLst>
      <p:ext uri="{BB962C8B-B14F-4D97-AF65-F5344CB8AC3E}">
        <p14:creationId xmlns:p14="http://schemas.microsoft.com/office/powerpoint/2010/main" val="740450903"/>
      </p:ext>
    </p:extLst>
  </p:cSld>
  <p:clrMapOvr>
    <a:masterClrMapping/>
  </p:clrMapOvr>
  <p:transition spd="slow" advTm="58059">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8131094"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Pulling it All Together: Campaigns </a:t>
            </a:r>
          </a:p>
        </p:txBody>
      </p:sp>
      <p:sp>
        <p:nvSpPr>
          <p:cNvPr id="7" name="Shape 67">
            <a:extLst>
              <a:ext uri="{FF2B5EF4-FFF2-40B4-BE49-F238E27FC236}">
                <a16:creationId xmlns:a16="http://schemas.microsoft.com/office/drawing/2014/main" id="{165642D9-B148-F745-9BE6-C5E55DD11834}"/>
              </a:ext>
            </a:extLst>
          </p:cNvPr>
          <p:cNvSpPr/>
          <p:nvPr/>
        </p:nvSpPr>
        <p:spPr>
          <a:xfrm>
            <a:off x="4754347" y="868586"/>
            <a:ext cx="4295522" cy="3245856"/>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Let’s review a full campaign: </a:t>
            </a:r>
            <a:r>
              <a:rPr lang="en-CA" b="1" dirty="0">
                <a:solidFill>
                  <a:schemeClr val="tx1"/>
                </a:solidFill>
                <a:latin typeface="Avenir Book" panose="02000503020000020003" pitchFamily="2" charset="0"/>
              </a:rPr>
              <a:t>Made Possible By Hosts </a:t>
            </a:r>
            <a:r>
              <a:rPr lang="en-CA" dirty="0">
                <a:solidFill>
                  <a:schemeClr val="tx1"/>
                </a:solidFill>
                <a:latin typeface="Avenir Book" panose="02000503020000020003" pitchFamily="2" charset="0"/>
              </a:rPr>
              <a:t>(Air BnB).</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In 2018, Air BnB was struggling. They reviewed what was working well, and what wasn’t working well, according to all marketing metrics.</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The one thing that </a:t>
            </a:r>
            <a:r>
              <a:rPr lang="en-CA" u="sng" dirty="0">
                <a:solidFill>
                  <a:schemeClr val="tx1"/>
                </a:solidFill>
                <a:latin typeface="Avenir Book" panose="02000503020000020003" pitchFamily="2" charset="0"/>
              </a:rPr>
              <a:t>was</a:t>
            </a:r>
            <a:r>
              <a:rPr lang="en-CA" dirty="0">
                <a:solidFill>
                  <a:schemeClr val="tx1"/>
                </a:solidFill>
                <a:latin typeface="Avenir Book" panose="02000503020000020003" pitchFamily="2" charset="0"/>
              </a:rPr>
              <a:t> working: referral business, online and in person, from hosts.</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pic>
        <p:nvPicPr>
          <p:cNvPr id="5" name="Picture 4" descr="A picture containing graphical user interface&#10;&#10;Description automatically generated">
            <a:extLst>
              <a:ext uri="{FF2B5EF4-FFF2-40B4-BE49-F238E27FC236}">
                <a16:creationId xmlns:a16="http://schemas.microsoft.com/office/drawing/2014/main" id="{9CAEDCF1-5540-172A-38FA-832079937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1327524"/>
            <a:ext cx="4109958" cy="2488451"/>
          </a:xfrm>
          <a:prstGeom prst="rect">
            <a:avLst/>
          </a:prstGeom>
        </p:spPr>
      </p:pic>
      <p:sp>
        <p:nvSpPr>
          <p:cNvPr id="6" name="Shape 67">
            <a:extLst>
              <a:ext uri="{FF2B5EF4-FFF2-40B4-BE49-F238E27FC236}">
                <a16:creationId xmlns:a16="http://schemas.microsoft.com/office/drawing/2014/main" id="{31BCEA8C-0342-D80E-8592-AC41C30535D6}"/>
              </a:ext>
            </a:extLst>
          </p:cNvPr>
          <p:cNvSpPr/>
          <p:nvPr/>
        </p:nvSpPr>
        <p:spPr>
          <a:xfrm>
            <a:off x="357451" y="3850253"/>
            <a:ext cx="4295522" cy="453233"/>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000" dirty="0">
                <a:solidFill>
                  <a:schemeClr val="tx1"/>
                </a:solidFill>
                <a:latin typeface="Avenir Book" panose="02000503020000020003" pitchFamily="2" charset="0"/>
                <a:hlinkClick r:id="rId4"/>
              </a:rPr>
              <a:t>https://www.ispot.tv/ad/bnK8/airbnb-the-first-law-of-travel</a:t>
            </a:r>
            <a:r>
              <a:rPr lang="en-CA" sz="1000" dirty="0">
                <a:solidFill>
                  <a:schemeClr val="tx1"/>
                </a:solidFill>
                <a:latin typeface="Avenir Book" panose="02000503020000020003" pitchFamily="2" charset="0"/>
              </a:rPr>
              <a:t> </a:t>
            </a:r>
          </a:p>
        </p:txBody>
      </p:sp>
    </p:spTree>
    <p:extLst>
      <p:ext uri="{BB962C8B-B14F-4D97-AF65-F5344CB8AC3E}">
        <p14:creationId xmlns:p14="http://schemas.microsoft.com/office/powerpoint/2010/main" val="2384525595"/>
      </p:ext>
    </p:extLst>
  </p:cSld>
  <p:clrMapOvr>
    <a:masterClrMapping/>
  </p:clrMapOvr>
  <p:transition spd="slow" advTm="58059">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8131094"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Pulling it All Together: Campaigns </a:t>
            </a:r>
          </a:p>
        </p:txBody>
      </p:sp>
      <p:sp>
        <p:nvSpPr>
          <p:cNvPr id="7" name="Shape 67">
            <a:extLst>
              <a:ext uri="{FF2B5EF4-FFF2-40B4-BE49-F238E27FC236}">
                <a16:creationId xmlns:a16="http://schemas.microsoft.com/office/drawing/2014/main" id="{165642D9-B148-F745-9BE6-C5E55DD11834}"/>
              </a:ext>
            </a:extLst>
          </p:cNvPr>
          <p:cNvSpPr/>
          <p:nvPr/>
        </p:nvSpPr>
        <p:spPr>
          <a:xfrm>
            <a:off x="4754347" y="868586"/>
            <a:ext cx="4295522" cy="3245856"/>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Let’s review a full campaign: </a:t>
            </a:r>
            <a:r>
              <a:rPr lang="en-CA" b="1" dirty="0">
                <a:solidFill>
                  <a:schemeClr val="tx1"/>
                </a:solidFill>
                <a:latin typeface="Avenir Book" panose="02000503020000020003" pitchFamily="2" charset="0"/>
              </a:rPr>
              <a:t>Made Possible By Hosts </a:t>
            </a:r>
            <a:r>
              <a:rPr lang="en-CA" dirty="0">
                <a:solidFill>
                  <a:schemeClr val="tx1"/>
                </a:solidFill>
                <a:latin typeface="Avenir Book" panose="02000503020000020003" pitchFamily="2" charset="0"/>
              </a:rPr>
              <a:t>(Air BnB).</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In 2018, Air BnB was struggling. They reviewed what was working well, and what wasn’t working well, according to all marketing metrics.</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The one thing that </a:t>
            </a:r>
            <a:r>
              <a:rPr lang="en-CA" u="sng" dirty="0">
                <a:solidFill>
                  <a:schemeClr val="tx1"/>
                </a:solidFill>
                <a:latin typeface="Avenir Book" panose="02000503020000020003" pitchFamily="2" charset="0"/>
              </a:rPr>
              <a:t>was</a:t>
            </a:r>
            <a:r>
              <a:rPr lang="en-CA" dirty="0">
                <a:solidFill>
                  <a:schemeClr val="tx1"/>
                </a:solidFill>
                <a:latin typeface="Avenir Book" panose="02000503020000020003" pitchFamily="2" charset="0"/>
              </a:rPr>
              <a:t> working: referral business, online and in person, from hosts.</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pic>
        <p:nvPicPr>
          <p:cNvPr id="5" name="Picture 4" descr="A picture containing graphical user interface&#10;&#10;Description automatically generated">
            <a:extLst>
              <a:ext uri="{FF2B5EF4-FFF2-40B4-BE49-F238E27FC236}">
                <a16:creationId xmlns:a16="http://schemas.microsoft.com/office/drawing/2014/main" id="{9CAEDCF1-5540-172A-38FA-832079937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1327524"/>
            <a:ext cx="4109958" cy="2488451"/>
          </a:xfrm>
          <a:prstGeom prst="rect">
            <a:avLst/>
          </a:prstGeom>
        </p:spPr>
      </p:pic>
      <p:sp>
        <p:nvSpPr>
          <p:cNvPr id="6" name="Shape 67">
            <a:extLst>
              <a:ext uri="{FF2B5EF4-FFF2-40B4-BE49-F238E27FC236}">
                <a16:creationId xmlns:a16="http://schemas.microsoft.com/office/drawing/2014/main" id="{31BCEA8C-0342-D80E-8592-AC41C30535D6}"/>
              </a:ext>
            </a:extLst>
          </p:cNvPr>
          <p:cNvSpPr/>
          <p:nvPr/>
        </p:nvSpPr>
        <p:spPr>
          <a:xfrm>
            <a:off x="357451" y="3850253"/>
            <a:ext cx="4295522" cy="453233"/>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000" dirty="0">
                <a:solidFill>
                  <a:schemeClr val="tx1"/>
                </a:solidFill>
                <a:latin typeface="Avenir Book" panose="02000503020000020003" pitchFamily="2" charset="0"/>
                <a:hlinkClick r:id="rId4"/>
              </a:rPr>
              <a:t>https://www.ispot.tv/ad/bnK8/airbnb-the-first-law-of-travel</a:t>
            </a:r>
            <a:r>
              <a:rPr lang="en-CA" sz="1000" dirty="0">
                <a:solidFill>
                  <a:schemeClr val="tx1"/>
                </a:solidFill>
                <a:latin typeface="Avenir Book" panose="02000503020000020003" pitchFamily="2" charset="0"/>
              </a:rPr>
              <a:t> </a:t>
            </a:r>
          </a:p>
        </p:txBody>
      </p:sp>
    </p:spTree>
    <p:extLst>
      <p:ext uri="{BB962C8B-B14F-4D97-AF65-F5344CB8AC3E}">
        <p14:creationId xmlns:p14="http://schemas.microsoft.com/office/powerpoint/2010/main" val="3134529640"/>
      </p:ext>
    </p:extLst>
  </p:cSld>
  <p:clrMapOvr>
    <a:masterClrMapping/>
  </p:clrMapOvr>
  <p:transition spd="slow" advTm="58059">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Strategic Planning</a:t>
            </a:r>
          </a:p>
        </p:txBody>
      </p:sp>
      <p:sp>
        <p:nvSpPr>
          <p:cNvPr id="7" name="Shape 67">
            <a:extLst>
              <a:ext uri="{FF2B5EF4-FFF2-40B4-BE49-F238E27FC236}">
                <a16:creationId xmlns:a16="http://schemas.microsoft.com/office/drawing/2014/main" id="{165642D9-B148-F745-9BE6-C5E55DD11834}"/>
              </a:ext>
            </a:extLst>
          </p:cNvPr>
          <p:cNvSpPr/>
          <p:nvPr/>
        </p:nvSpPr>
        <p:spPr>
          <a:xfrm>
            <a:off x="3339660" y="622895"/>
            <a:ext cx="5634658" cy="4169186"/>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Ongoing organizational process: Affects the whole business</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Documented: Somewhere tangible multiple people can access it. </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Prioritized efforts: In chronological order, usually with recommendations on when/how to make decisions.</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Aligned shareholders: Everybody agrees and works to the same things. </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Backed by data: A lot of marketers have “ideas”, but those ideas need to be rooted in fact.</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3" name="Picture 2" descr="A picture containing building, different, colorful&#10;&#10;Description automatically generated">
            <a:extLst>
              <a:ext uri="{FF2B5EF4-FFF2-40B4-BE49-F238E27FC236}">
                <a16:creationId xmlns:a16="http://schemas.microsoft.com/office/drawing/2014/main" id="{EAFF4D90-4E32-6377-AA0E-CEB90072C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82" y="1059515"/>
            <a:ext cx="3088457" cy="3088457"/>
          </a:xfrm>
          <a:prstGeom prst="rect">
            <a:avLst/>
          </a:prstGeom>
        </p:spPr>
      </p:pic>
    </p:spTree>
    <p:extLst>
      <p:ext uri="{BB962C8B-B14F-4D97-AF65-F5344CB8AC3E}">
        <p14:creationId xmlns:p14="http://schemas.microsoft.com/office/powerpoint/2010/main" val="2807109877"/>
      </p:ext>
    </p:extLst>
  </p:cSld>
  <p:clrMapOvr>
    <a:masterClrMapping/>
  </p:clrMapOvr>
  <p:transition spd="slow" advTm="58059">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8131094"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Pulling it All Together: Campaigns </a:t>
            </a:r>
          </a:p>
        </p:txBody>
      </p:sp>
      <p:sp>
        <p:nvSpPr>
          <p:cNvPr id="7" name="Shape 67">
            <a:extLst>
              <a:ext uri="{FF2B5EF4-FFF2-40B4-BE49-F238E27FC236}">
                <a16:creationId xmlns:a16="http://schemas.microsoft.com/office/drawing/2014/main" id="{165642D9-B148-F745-9BE6-C5E55DD11834}"/>
              </a:ext>
            </a:extLst>
          </p:cNvPr>
          <p:cNvSpPr/>
          <p:nvPr/>
        </p:nvSpPr>
        <p:spPr>
          <a:xfrm>
            <a:off x="4754347" y="868586"/>
            <a:ext cx="4295522" cy="3861409"/>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How they did it:</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They focused on hosts, and unique hosts or hosting opportunities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They emphasized the experience, and relied on </a:t>
            </a:r>
            <a:r>
              <a:rPr lang="en-CA" b="1" dirty="0">
                <a:solidFill>
                  <a:schemeClr val="tx1"/>
                </a:solidFill>
                <a:latin typeface="Avenir Book" panose="02000503020000020003" pitchFamily="2" charset="0"/>
              </a:rPr>
              <a:t>user generated content </a:t>
            </a:r>
            <a:r>
              <a:rPr lang="en-CA" dirty="0">
                <a:solidFill>
                  <a:schemeClr val="tx1"/>
                </a:solidFill>
                <a:latin typeface="Avenir Book" panose="02000503020000020003" pitchFamily="2" charset="0"/>
              </a:rPr>
              <a:t>to show Air BnB from the user experience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They prioritized and directed traffic to bookings, citing how hosts were an exciting part of the experience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They produced videos like this that emphasized hosts and user generated content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pic>
        <p:nvPicPr>
          <p:cNvPr id="5" name="Picture 4" descr="A picture containing graphical user interface&#10;&#10;Description automatically generated">
            <a:extLst>
              <a:ext uri="{FF2B5EF4-FFF2-40B4-BE49-F238E27FC236}">
                <a16:creationId xmlns:a16="http://schemas.microsoft.com/office/drawing/2014/main" id="{9CAEDCF1-5540-172A-38FA-832079937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1327524"/>
            <a:ext cx="4109958" cy="2488451"/>
          </a:xfrm>
          <a:prstGeom prst="rect">
            <a:avLst/>
          </a:prstGeom>
        </p:spPr>
      </p:pic>
      <p:sp>
        <p:nvSpPr>
          <p:cNvPr id="6" name="Shape 67">
            <a:extLst>
              <a:ext uri="{FF2B5EF4-FFF2-40B4-BE49-F238E27FC236}">
                <a16:creationId xmlns:a16="http://schemas.microsoft.com/office/drawing/2014/main" id="{31BCEA8C-0342-D80E-8592-AC41C30535D6}"/>
              </a:ext>
            </a:extLst>
          </p:cNvPr>
          <p:cNvSpPr/>
          <p:nvPr/>
        </p:nvSpPr>
        <p:spPr>
          <a:xfrm>
            <a:off x="357451" y="3850253"/>
            <a:ext cx="4295522" cy="453233"/>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000" dirty="0">
                <a:solidFill>
                  <a:schemeClr val="tx1"/>
                </a:solidFill>
                <a:latin typeface="Avenir Book" panose="02000503020000020003" pitchFamily="2" charset="0"/>
                <a:hlinkClick r:id="rId4"/>
              </a:rPr>
              <a:t>https://www.ispot.tv/ad/bnK8/airbnb-the-first-law-of-travel</a:t>
            </a:r>
            <a:r>
              <a:rPr lang="en-CA" sz="1000" dirty="0">
                <a:solidFill>
                  <a:schemeClr val="tx1"/>
                </a:solidFill>
                <a:latin typeface="Avenir Book" panose="02000503020000020003" pitchFamily="2" charset="0"/>
              </a:rPr>
              <a:t> </a:t>
            </a:r>
          </a:p>
        </p:txBody>
      </p:sp>
    </p:spTree>
    <p:extLst>
      <p:ext uri="{BB962C8B-B14F-4D97-AF65-F5344CB8AC3E}">
        <p14:creationId xmlns:p14="http://schemas.microsoft.com/office/powerpoint/2010/main" val="1088732338"/>
      </p:ext>
    </p:extLst>
  </p:cSld>
  <p:clrMapOvr>
    <a:masterClrMapping/>
  </p:clrMapOvr>
  <p:transition spd="slow" advTm="58059">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8131094"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Pulling it All Together: Campaigns </a:t>
            </a:r>
          </a:p>
        </p:txBody>
      </p:sp>
      <p:sp>
        <p:nvSpPr>
          <p:cNvPr id="7" name="Shape 67">
            <a:extLst>
              <a:ext uri="{FF2B5EF4-FFF2-40B4-BE49-F238E27FC236}">
                <a16:creationId xmlns:a16="http://schemas.microsoft.com/office/drawing/2014/main" id="{165642D9-B148-F745-9BE6-C5E55DD11834}"/>
              </a:ext>
            </a:extLst>
          </p:cNvPr>
          <p:cNvSpPr/>
          <p:nvPr/>
        </p:nvSpPr>
        <p:spPr>
          <a:xfrm>
            <a:off x="4652973" y="2333815"/>
            <a:ext cx="4295522" cy="475867"/>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What do you think of this campaign?</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pic>
        <p:nvPicPr>
          <p:cNvPr id="5" name="Picture 4" descr="A picture containing graphical user interface&#10;&#10;Description automatically generated">
            <a:extLst>
              <a:ext uri="{FF2B5EF4-FFF2-40B4-BE49-F238E27FC236}">
                <a16:creationId xmlns:a16="http://schemas.microsoft.com/office/drawing/2014/main" id="{9CAEDCF1-5540-172A-38FA-832079937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1327524"/>
            <a:ext cx="4109958" cy="2488451"/>
          </a:xfrm>
          <a:prstGeom prst="rect">
            <a:avLst/>
          </a:prstGeom>
        </p:spPr>
      </p:pic>
      <p:sp>
        <p:nvSpPr>
          <p:cNvPr id="6" name="Shape 67">
            <a:extLst>
              <a:ext uri="{FF2B5EF4-FFF2-40B4-BE49-F238E27FC236}">
                <a16:creationId xmlns:a16="http://schemas.microsoft.com/office/drawing/2014/main" id="{31BCEA8C-0342-D80E-8592-AC41C30535D6}"/>
              </a:ext>
            </a:extLst>
          </p:cNvPr>
          <p:cNvSpPr/>
          <p:nvPr/>
        </p:nvSpPr>
        <p:spPr>
          <a:xfrm>
            <a:off x="357451" y="3850253"/>
            <a:ext cx="4295522" cy="453233"/>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000" dirty="0">
                <a:solidFill>
                  <a:schemeClr val="tx1"/>
                </a:solidFill>
                <a:latin typeface="Avenir Book" panose="02000503020000020003" pitchFamily="2" charset="0"/>
                <a:hlinkClick r:id="rId4"/>
              </a:rPr>
              <a:t>https://www.ispot.tv/ad/bnK8/airbnb-the-first-law-of-travel</a:t>
            </a:r>
            <a:r>
              <a:rPr lang="en-CA" sz="1000" dirty="0">
                <a:solidFill>
                  <a:schemeClr val="tx1"/>
                </a:solidFill>
                <a:latin typeface="Avenir Book" panose="02000503020000020003" pitchFamily="2" charset="0"/>
              </a:rPr>
              <a:t> </a:t>
            </a:r>
          </a:p>
        </p:txBody>
      </p:sp>
    </p:spTree>
    <p:extLst>
      <p:ext uri="{BB962C8B-B14F-4D97-AF65-F5344CB8AC3E}">
        <p14:creationId xmlns:p14="http://schemas.microsoft.com/office/powerpoint/2010/main" val="48586373"/>
      </p:ext>
    </p:extLst>
  </p:cSld>
  <p:clrMapOvr>
    <a:masterClrMapping/>
  </p:clrMapOvr>
  <p:transition spd="slow" advTm="58059">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8131094"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Pulling it All Together: Campaigns </a:t>
            </a:r>
          </a:p>
        </p:txBody>
      </p:sp>
      <p:sp>
        <p:nvSpPr>
          <p:cNvPr id="7" name="Shape 67">
            <a:extLst>
              <a:ext uri="{FF2B5EF4-FFF2-40B4-BE49-F238E27FC236}">
                <a16:creationId xmlns:a16="http://schemas.microsoft.com/office/drawing/2014/main" id="{165642D9-B148-F745-9BE6-C5E55DD11834}"/>
              </a:ext>
            </a:extLst>
          </p:cNvPr>
          <p:cNvSpPr/>
          <p:nvPr/>
        </p:nvSpPr>
        <p:spPr>
          <a:xfrm>
            <a:off x="3924636" y="1067548"/>
            <a:ext cx="4336435" cy="201475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For Coaching with Kyley, a campaign I may do is around a theme of </a:t>
            </a:r>
            <a:r>
              <a:rPr lang="en-CA" b="1" dirty="0">
                <a:solidFill>
                  <a:schemeClr val="tx1"/>
                </a:solidFill>
                <a:latin typeface="Avenir Book" panose="02000503020000020003" pitchFamily="2" charset="0"/>
              </a:rPr>
              <a:t>Kyley will be the best friend who gets your life back</a:t>
            </a:r>
            <a:r>
              <a:rPr lang="en-CA" dirty="0">
                <a:solidFill>
                  <a:schemeClr val="tx1"/>
                </a:solidFill>
                <a:latin typeface="Avenir Book" panose="02000503020000020003" pitchFamily="2" charset="0"/>
              </a:rPr>
              <a:t>.</a:t>
            </a: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The business opportunity we’re focusing on is relationship building to sell a service with a personal connection.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pic>
        <p:nvPicPr>
          <p:cNvPr id="4" name="Picture 3">
            <a:extLst>
              <a:ext uri="{FF2B5EF4-FFF2-40B4-BE49-F238E27FC236}">
                <a16:creationId xmlns:a16="http://schemas.microsoft.com/office/drawing/2014/main" id="{2B5D68F9-D495-766E-75F9-137442F59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51" y="1093510"/>
            <a:ext cx="3216962" cy="3216962"/>
          </a:xfrm>
          <a:prstGeom prst="rect">
            <a:avLst/>
          </a:prstGeom>
        </p:spPr>
      </p:pic>
    </p:spTree>
    <p:extLst>
      <p:ext uri="{BB962C8B-B14F-4D97-AF65-F5344CB8AC3E}">
        <p14:creationId xmlns:p14="http://schemas.microsoft.com/office/powerpoint/2010/main" val="1316344740"/>
      </p:ext>
    </p:extLst>
  </p:cSld>
  <p:clrMapOvr>
    <a:masterClrMapping/>
  </p:clrMapOvr>
  <p:transition spd="slow" advTm="58059">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8131094"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Pulling it All Together: Campaigns </a:t>
            </a:r>
          </a:p>
        </p:txBody>
      </p:sp>
      <p:sp>
        <p:nvSpPr>
          <p:cNvPr id="7" name="Shape 67">
            <a:extLst>
              <a:ext uri="{FF2B5EF4-FFF2-40B4-BE49-F238E27FC236}">
                <a16:creationId xmlns:a16="http://schemas.microsoft.com/office/drawing/2014/main" id="{165642D9-B148-F745-9BE6-C5E55DD11834}"/>
              </a:ext>
            </a:extLst>
          </p:cNvPr>
          <p:cNvSpPr/>
          <p:nvPr/>
        </p:nvSpPr>
        <p:spPr>
          <a:xfrm>
            <a:off x="3924636" y="1067548"/>
            <a:ext cx="4336435" cy="2630303"/>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Theme parts will include</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The months of February and March,</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Posts about how personable Kyley is, and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Frequent links to products, services, offers and to book her,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Tactics like paid ads, email marketing and data analysis to watch top posts, and</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New selfies and action shots.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pic>
        <p:nvPicPr>
          <p:cNvPr id="4" name="Picture 3">
            <a:extLst>
              <a:ext uri="{FF2B5EF4-FFF2-40B4-BE49-F238E27FC236}">
                <a16:creationId xmlns:a16="http://schemas.microsoft.com/office/drawing/2014/main" id="{2B5D68F9-D495-766E-75F9-137442F59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51" y="1093510"/>
            <a:ext cx="3216962" cy="3216962"/>
          </a:xfrm>
          <a:prstGeom prst="rect">
            <a:avLst/>
          </a:prstGeom>
        </p:spPr>
      </p:pic>
    </p:spTree>
    <p:extLst>
      <p:ext uri="{BB962C8B-B14F-4D97-AF65-F5344CB8AC3E}">
        <p14:creationId xmlns:p14="http://schemas.microsoft.com/office/powerpoint/2010/main" val="1503502910"/>
      </p:ext>
    </p:extLst>
  </p:cSld>
  <p:clrMapOvr>
    <a:masterClrMapping/>
  </p:clrMapOvr>
  <p:transition spd="slow" advTm="58059">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8131094"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Pulling it All Together: Campaigns </a:t>
            </a:r>
          </a:p>
        </p:txBody>
      </p:sp>
      <p:sp>
        <p:nvSpPr>
          <p:cNvPr id="7" name="Shape 67">
            <a:extLst>
              <a:ext uri="{FF2B5EF4-FFF2-40B4-BE49-F238E27FC236}">
                <a16:creationId xmlns:a16="http://schemas.microsoft.com/office/drawing/2014/main" id="{165642D9-B148-F745-9BE6-C5E55DD11834}"/>
              </a:ext>
            </a:extLst>
          </p:cNvPr>
          <p:cNvSpPr/>
          <p:nvPr/>
        </p:nvSpPr>
        <p:spPr>
          <a:xfrm>
            <a:off x="3924636" y="1067548"/>
            <a:ext cx="4336435" cy="3245856"/>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The budget we’d then need would be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A social media manager to handle the increase in posting (who also does data reporting),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Money for the ads, and</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Funds to pay an ads specialist (who also does data reporting),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A photographer for the new photos, and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Hair, makeup and rental for the space and shooting of new images.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pic>
        <p:nvPicPr>
          <p:cNvPr id="4" name="Picture 3">
            <a:extLst>
              <a:ext uri="{FF2B5EF4-FFF2-40B4-BE49-F238E27FC236}">
                <a16:creationId xmlns:a16="http://schemas.microsoft.com/office/drawing/2014/main" id="{2B5D68F9-D495-766E-75F9-137442F59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51" y="1093510"/>
            <a:ext cx="3216962" cy="3216962"/>
          </a:xfrm>
          <a:prstGeom prst="rect">
            <a:avLst/>
          </a:prstGeom>
        </p:spPr>
      </p:pic>
    </p:spTree>
    <p:extLst>
      <p:ext uri="{BB962C8B-B14F-4D97-AF65-F5344CB8AC3E}">
        <p14:creationId xmlns:p14="http://schemas.microsoft.com/office/powerpoint/2010/main" val="2021956988"/>
      </p:ext>
    </p:extLst>
  </p:cSld>
  <p:clrMapOvr>
    <a:masterClrMapping/>
  </p:clrMapOvr>
  <p:transition spd="slow" advTm="58059">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8131094"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Pulling it All Together: Campaigns </a:t>
            </a:r>
          </a:p>
        </p:txBody>
      </p:sp>
      <p:sp>
        <p:nvSpPr>
          <p:cNvPr id="7" name="Shape 67">
            <a:extLst>
              <a:ext uri="{FF2B5EF4-FFF2-40B4-BE49-F238E27FC236}">
                <a16:creationId xmlns:a16="http://schemas.microsoft.com/office/drawing/2014/main" id="{165642D9-B148-F745-9BE6-C5E55DD11834}"/>
              </a:ext>
            </a:extLst>
          </p:cNvPr>
          <p:cNvSpPr/>
          <p:nvPr/>
        </p:nvSpPr>
        <p:spPr>
          <a:xfrm>
            <a:off x="4754347" y="1718263"/>
            <a:ext cx="4295522" cy="1706973"/>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Let’s build a campaign together for York University!</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This will be built on a Google Sheet that I will email out as a PDF after class.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pic>
        <p:nvPicPr>
          <p:cNvPr id="3" name="Picture 2" descr="A picture containing grass, outdoor, several&#10;&#10;Description automatically generated">
            <a:extLst>
              <a:ext uri="{FF2B5EF4-FFF2-40B4-BE49-F238E27FC236}">
                <a16:creationId xmlns:a16="http://schemas.microsoft.com/office/drawing/2014/main" id="{B0880C02-3ACA-7EEE-DECD-C3AE7D6B7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478" y="1482360"/>
            <a:ext cx="4295522" cy="2416231"/>
          </a:xfrm>
          <a:prstGeom prst="rect">
            <a:avLst/>
          </a:prstGeom>
        </p:spPr>
      </p:pic>
    </p:spTree>
    <p:extLst>
      <p:ext uri="{BB962C8B-B14F-4D97-AF65-F5344CB8AC3E}">
        <p14:creationId xmlns:p14="http://schemas.microsoft.com/office/powerpoint/2010/main" val="481803134"/>
      </p:ext>
    </p:extLst>
  </p:cSld>
  <p:clrMapOvr>
    <a:masterClrMapping/>
  </p:clrMapOvr>
  <p:transition spd="slow" advTm="58059">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54011" y="996153"/>
            <a:ext cx="5025254" cy="3416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CA" sz="2700" u="none" strike="noStrike" cap="none" spc="0" normalizeH="0" baseline="0" dirty="0">
                <a:ln>
                  <a:noFill/>
                </a:ln>
                <a:solidFill>
                  <a:srgbClr val="000000"/>
                </a:solidFill>
                <a:effectLst/>
                <a:uFillTx/>
                <a:latin typeface="Avenir Book" panose="02000503020000020003" pitchFamily="2" charset="0"/>
                <a:sym typeface="Arial"/>
              </a:rPr>
              <a:t>She came to me and asked</a:t>
            </a:r>
          </a:p>
          <a:p>
            <a:pPr marL="0" marR="0" indent="0" algn="l" defTabSz="914400" rtl="0" fontAlgn="auto" latinLnBrk="0" hangingPunct="0">
              <a:lnSpc>
                <a:spcPct val="100000"/>
              </a:lnSpc>
              <a:spcBef>
                <a:spcPts val="0"/>
              </a:spcBef>
              <a:spcAft>
                <a:spcPts val="0"/>
              </a:spcAft>
              <a:buClrTx/>
              <a:buSzTx/>
              <a:buFontTx/>
              <a:buNone/>
              <a:tabLst/>
            </a:pPr>
            <a:r>
              <a:rPr lang="en-CA" sz="2700" b="1" dirty="0">
                <a:latin typeface="Avenir Book" panose="02000503020000020003" pitchFamily="2" charset="0"/>
              </a:rPr>
              <a:t>“How should I be using Pinterest?” </a:t>
            </a:r>
          </a:p>
          <a:p>
            <a:pPr marL="0" marR="0" indent="0" algn="l" defTabSz="914400" rtl="0" fontAlgn="auto" latinLnBrk="0" hangingPunct="0">
              <a:lnSpc>
                <a:spcPct val="100000"/>
              </a:lnSpc>
              <a:spcBef>
                <a:spcPts val="0"/>
              </a:spcBef>
              <a:spcAft>
                <a:spcPts val="0"/>
              </a:spcAft>
              <a:buClrTx/>
              <a:buSzTx/>
              <a:buFontTx/>
              <a:buNone/>
              <a:tabLst/>
            </a:pPr>
            <a:endParaRPr kumimoji="0" lang="en-CA" sz="2700" u="none" strike="noStrike" cap="none" spc="0" normalizeH="0" dirty="0">
              <a:ln>
                <a:noFill/>
              </a:ln>
              <a:solidFill>
                <a:srgbClr val="000000"/>
              </a:solidFill>
              <a:effectLst/>
              <a:uFillTx/>
              <a:latin typeface="Avenir Book" panose="02000503020000020003" pitchFamily="2" charset="0"/>
              <a:sym typeface="Arial"/>
            </a:endParaRPr>
          </a:p>
          <a:p>
            <a:pPr marL="0" marR="0" indent="0" algn="l" defTabSz="914400" rtl="0" fontAlgn="auto" latinLnBrk="0" hangingPunct="0">
              <a:lnSpc>
                <a:spcPct val="100000"/>
              </a:lnSpc>
              <a:spcBef>
                <a:spcPts val="0"/>
              </a:spcBef>
              <a:spcAft>
                <a:spcPts val="0"/>
              </a:spcAft>
              <a:buClrTx/>
              <a:buSzTx/>
              <a:buFontTx/>
              <a:buNone/>
              <a:tabLst/>
            </a:pPr>
            <a:r>
              <a:rPr lang="en-CA" sz="2700" dirty="0">
                <a:latin typeface="Avenir Book" panose="02000503020000020003" pitchFamily="2" charset="0"/>
              </a:rPr>
              <a:t>How would you answer this question?</a:t>
            </a:r>
          </a:p>
          <a:p>
            <a:pPr marL="0" marR="0" indent="0" algn="l" defTabSz="914400" rtl="0" fontAlgn="auto" latinLnBrk="0" hangingPunct="0">
              <a:lnSpc>
                <a:spcPct val="100000"/>
              </a:lnSpc>
              <a:spcBef>
                <a:spcPts val="0"/>
              </a:spcBef>
              <a:spcAft>
                <a:spcPts val="0"/>
              </a:spcAft>
              <a:buClrTx/>
              <a:buSzTx/>
              <a:buFontTx/>
              <a:buNone/>
              <a:tabLst/>
            </a:pPr>
            <a:r>
              <a:rPr kumimoji="0" lang="en-CA" sz="2700" u="none" strike="noStrike" cap="none" spc="0" normalizeH="0" dirty="0">
                <a:ln>
                  <a:noFill/>
                </a:ln>
                <a:solidFill>
                  <a:srgbClr val="000000"/>
                </a:solidFill>
                <a:effectLst/>
                <a:uFillTx/>
                <a:latin typeface="Avenir Book" panose="02000503020000020003" pitchFamily="2" charset="0"/>
                <a:sym typeface="Arial"/>
              </a:rPr>
              <a:t>How do you think I should have answered?</a:t>
            </a:r>
            <a:endParaRPr kumimoji="0" lang="en-US" sz="2700" u="none" strike="noStrike" cap="none" spc="0" normalizeH="0" dirty="0">
              <a:ln>
                <a:noFill/>
              </a:ln>
              <a:solidFill>
                <a:srgbClr val="000000"/>
              </a:solidFill>
              <a:effectLst/>
              <a:uFillTx/>
              <a:latin typeface="Avenir Book" panose="02000503020000020003" pitchFamily="2" charset="0"/>
              <a:sym typeface="Arial"/>
            </a:endParaRPr>
          </a:p>
        </p:txBody>
      </p:sp>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42441"/>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Case Study</a:t>
            </a:r>
          </a:p>
        </p:txBody>
      </p:sp>
      <p:pic>
        <p:nvPicPr>
          <p:cNvPr id="12" name="Picture 11">
            <a:extLst>
              <a:ext uri="{FF2B5EF4-FFF2-40B4-BE49-F238E27FC236}">
                <a16:creationId xmlns:a16="http://schemas.microsoft.com/office/drawing/2014/main" id="{A1635107-47DA-AC4B-BD3D-0ED8897EFE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3" name="Shape 66">
            <a:extLst>
              <a:ext uri="{FF2B5EF4-FFF2-40B4-BE49-F238E27FC236}">
                <a16:creationId xmlns:a16="http://schemas.microsoft.com/office/drawing/2014/main" id="{F3F25E6D-C067-484B-81EF-C24B63385187}"/>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4" name="Picture 3">
            <a:extLst>
              <a:ext uri="{FF2B5EF4-FFF2-40B4-BE49-F238E27FC236}">
                <a16:creationId xmlns:a16="http://schemas.microsoft.com/office/drawing/2014/main" id="{E0D52CF9-146D-3779-8C4C-4BB7F291C7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51" y="1093510"/>
            <a:ext cx="3216962" cy="3216962"/>
          </a:xfrm>
          <a:prstGeom prst="rect">
            <a:avLst/>
          </a:prstGeom>
        </p:spPr>
      </p:pic>
    </p:spTree>
    <p:extLst>
      <p:ext uri="{BB962C8B-B14F-4D97-AF65-F5344CB8AC3E}">
        <p14:creationId xmlns:p14="http://schemas.microsoft.com/office/powerpoint/2010/main" val="3056459642"/>
      </p:ext>
    </p:extLst>
  </p:cSld>
  <p:clrMapOvr>
    <a:masterClrMapping/>
  </p:clrMapOvr>
  <p:transition spd="slow" advTm="44708">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54011" y="996153"/>
            <a:ext cx="5025254" cy="38164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CA" sz="2200" u="none" strike="noStrike" cap="none" spc="0" normalizeH="0" baseline="0" dirty="0">
                <a:ln>
                  <a:noFill/>
                </a:ln>
                <a:solidFill>
                  <a:srgbClr val="000000"/>
                </a:solidFill>
                <a:effectLst/>
                <a:uFillTx/>
                <a:latin typeface="Avenir Book" panose="02000503020000020003" pitchFamily="2" charset="0"/>
                <a:sym typeface="Arial"/>
              </a:rPr>
              <a:t>Time for you to present!</a:t>
            </a:r>
          </a:p>
          <a:p>
            <a:pPr marL="0" marR="0" indent="0" algn="l" defTabSz="914400" rtl="0" fontAlgn="auto" latinLnBrk="0" hangingPunct="0">
              <a:lnSpc>
                <a:spcPct val="100000"/>
              </a:lnSpc>
              <a:spcBef>
                <a:spcPts val="0"/>
              </a:spcBef>
              <a:spcAft>
                <a:spcPts val="0"/>
              </a:spcAft>
              <a:buClrTx/>
              <a:buSzTx/>
              <a:buFontTx/>
              <a:buNone/>
              <a:tabLst/>
            </a:pPr>
            <a:endParaRPr lang="en-CA" sz="2200" dirty="0">
              <a:latin typeface="Avenir Book" panose="02000503020000020003" pitchFamily="2" charset="0"/>
            </a:endParaRPr>
          </a:p>
          <a:p>
            <a:pPr marL="0" marR="0" indent="0" algn="l" defTabSz="914400" rtl="0" fontAlgn="auto" latinLnBrk="0" hangingPunct="0">
              <a:lnSpc>
                <a:spcPct val="100000"/>
              </a:lnSpc>
              <a:spcBef>
                <a:spcPts val="0"/>
              </a:spcBef>
              <a:spcAft>
                <a:spcPts val="0"/>
              </a:spcAft>
              <a:buClrTx/>
              <a:buSzTx/>
              <a:buFontTx/>
              <a:buNone/>
              <a:tabLst/>
            </a:pPr>
            <a:r>
              <a:rPr kumimoji="0" lang="en-CA" sz="2200" u="none" strike="noStrike" cap="none" spc="0" normalizeH="0" dirty="0">
                <a:ln>
                  <a:noFill/>
                </a:ln>
                <a:solidFill>
                  <a:srgbClr val="000000"/>
                </a:solidFill>
                <a:effectLst/>
                <a:uFillTx/>
                <a:latin typeface="Avenir Book" panose="02000503020000020003" pitchFamily="2" charset="0"/>
                <a:sym typeface="Arial"/>
              </a:rPr>
              <a:t>I will be marking presentations as you do them.</a:t>
            </a:r>
          </a:p>
          <a:p>
            <a:pPr marL="0" marR="0" indent="0" algn="l" defTabSz="914400" rtl="0" fontAlgn="auto" latinLnBrk="0" hangingPunct="0">
              <a:lnSpc>
                <a:spcPct val="100000"/>
              </a:lnSpc>
              <a:spcBef>
                <a:spcPts val="0"/>
              </a:spcBef>
              <a:spcAft>
                <a:spcPts val="0"/>
              </a:spcAft>
              <a:buClrTx/>
              <a:buSzTx/>
              <a:buFontTx/>
              <a:buNone/>
              <a:tabLst/>
            </a:pPr>
            <a:endParaRPr lang="en-CA" sz="2200" dirty="0">
              <a:latin typeface="Avenir Book" panose="02000503020000020003" pitchFamily="2" charset="0"/>
            </a:endParaRPr>
          </a:p>
          <a:p>
            <a:pPr marL="0" marR="0" indent="0" algn="l" defTabSz="914400" rtl="0" fontAlgn="auto" latinLnBrk="0" hangingPunct="0">
              <a:lnSpc>
                <a:spcPct val="100000"/>
              </a:lnSpc>
              <a:spcBef>
                <a:spcPts val="0"/>
              </a:spcBef>
              <a:spcAft>
                <a:spcPts val="0"/>
              </a:spcAft>
              <a:buClrTx/>
              <a:buSzTx/>
              <a:buFontTx/>
              <a:buNone/>
              <a:tabLst/>
            </a:pPr>
            <a:r>
              <a:rPr kumimoji="0" lang="en-CA" sz="2200" u="none" strike="noStrike" cap="none" spc="0" normalizeH="0" dirty="0">
                <a:ln>
                  <a:noFill/>
                </a:ln>
                <a:solidFill>
                  <a:srgbClr val="000000"/>
                </a:solidFill>
                <a:effectLst/>
                <a:uFillTx/>
                <a:latin typeface="Avenir Book" panose="02000503020000020003" pitchFamily="2" charset="0"/>
                <a:sym typeface="Arial"/>
              </a:rPr>
              <a:t>At the end I’ll provide generalized feedback to help you be better marketers.</a:t>
            </a:r>
          </a:p>
          <a:p>
            <a:pPr marL="0" marR="0" indent="0" algn="l" defTabSz="914400" rtl="0" fontAlgn="auto" latinLnBrk="0" hangingPunct="0">
              <a:lnSpc>
                <a:spcPct val="100000"/>
              </a:lnSpc>
              <a:spcBef>
                <a:spcPts val="0"/>
              </a:spcBef>
              <a:spcAft>
                <a:spcPts val="0"/>
              </a:spcAft>
              <a:buClrTx/>
              <a:buSzTx/>
              <a:buFontTx/>
              <a:buNone/>
              <a:tabLst/>
            </a:pPr>
            <a:endParaRPr lang="en-CA" sz="2200" dirty="0">
              <a:latin typeface="Avenir Book" panose="02000503020000020003" pitchFamily="2" charset="0"/>
            </a:endParaRPr>
          </a:p>
          <a:p>
            <a:pPr marL="0" marR="0" indent="0" algn="l" defTabSz="914400" rtl="0" fontAlgn="auto" latinLnBrk="0" hangingPunct="0">
              <a:lnSpc>
                <a:spcPct val="100000"/>
              </a:lnSpc>
              <a:spcBef>
                <a:spcPts val="0"/>
              </a:spcBef>
              <a:spcAft>
                <a:spcPts val="0"/>
              </a:spcAft>
              <a:buClrTx/>
              <a:buSzTx/>
              <a:buFontTx/>
              <a:buNone/>
              <a:tabLst/>
            </a:pPr>
            <a:r>
              <a:rPr kumimoji="0" lang="en-CA" sz="2200" u="none" strike="noStrike" cap="none" spc="0" normalizeH="0" dirty="0">
                <a:ln>
                  <a:noFill/>
                </a:ln>
                <a:solidFill>
                  <a:srgbClr val="000000"/>
                </a:solidFill>
                <a:effectLst/>
                <a:uFillTx/>
                <a:latin typeface="Avenir Book" panose="02000503020000020003" pitchFamily="2" charset="0"/>
                <a:sym typeface="Arial"/>
              </a:rPr>
              <a:t>If you wait until the end of the day, I can tell you your marks.</a:t>
            </a:r>
            <a:endParaRPr kumimoji="0" lang="en-US" sz="2200" u="none" strike="noStrike" cap="none" spc="0" normalizeH="0" dirty="0">
              <a:ln>
                <a:noFill/>
              </a:ln>
              <a:solidFill>
                <a:srgbClr val="000000"/>
              </a:solidFill>
              <a:effectLst/>
              <a:uFillTx/>
              <a:latin typeface="Avenir Book" panose="02000503020000020003" pitchFamily="2" charset="0"/>
              <a:sym typeface="Arial"/>
            </a:endParaRPr>
          </a:p>
        </p:txBody>
      </p:sp>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42441"/>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Presentations!</a:t>
            </a:r>
          </a:p>
        </p:txBody>
      </p:sp>
      <p:pic>
        <p:nvPicPr>
          <p:cNvPr id="12" name="Picture 11">
            <a:extLst>
              <a:ext uri="{FF2B5EF4-FFF2-40B4-BE49-F238E27FC236}">
                <a16:creationId xmlns:a16="http://schemas.microsoft.com/office/drawing/2014/main" id="{A1635107-47DA-AC4B-BD3D-0ED8897EFE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3" name="Shape 66">
            <a:extLst>
              <a:ext uri="{FF2B5EF4-FFF2-40B4-BE49-F238E27FC236}">
                <a16:creationId xmlns:a16="http://schemas.microsoft.com/office/drawing/2014/main" id="{F3F25E6D-C067-484B-81EF-C24B63385187}"/>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5" name="Picture 4" descr="A group of people posing for the camera&#10;&#10;Description automatically generated">
            <a:extLst>
              <a:ext uri="{FF2B5EF4-FFF2-40B4-BE49-F238E27FC236}">
                <a16:creationId xmlns:a16="http://schemas.microsoft.com/office/drawing/2014/main" id="{B058A8E1-04F7-BE2A-0262-D705F04E95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51" y="1112909"/>
            <a:ext cx="3160795" cy="3160795"/>
          </a:xfrm>
          <a:prstGeom prst="rect">
            <a:avLst/>
          </a:prstGeom>
        </p:spPr>
      </p:pic>
    </p:spTree>
    <p:extLst>
      <p:ext uri="{BB962C8B-B14F-4D97-AF65-F5344CB8AC3E}">
        <p14:creationId xmlns:p14="http://schemas.microsoft.com/office/powerpoint/2010/main" val="1363073356"/>
      </p:ext>
    </p:extLst>
  </p:cSld>
  <p:clrMapOvr>
    <a:masterClrMapping/>
  </p:clrMapOvr>
  <p:transition spd="slow" advTm="44708">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13781" y="996153"/>
            <a:ext cx="4565484" cy="35394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CA" sz="1600" u="none" strike="noStrike" cap="none" spc="0" normalizeH="0" baseline="0" dirty="0">
                <a:ln>
                  <a:noFill/>
                </a:ln>
                <a:solidFill>
                  <a:srgbClr val="000000"/>
                </a:solidFill>
                <a:effectLst/>
                <a:uFillTx/>
                <a:latin typeface="Avenir Book" panose="02000503020000020003" pitchFamily="2" charset="0"/>
                <a:sym typeface="Arial"/>
              </a:rPr>
              <a:t>We figured out how to hone in on buyer details, and which ones are most important to act upon.</a:t>
            </a:r>
          </a:p>
          <a:p>
            <a:pPr marL="0" marR="0" indent="0" algn="l" defTabSz="914400" rtl="0" fontAlgn="auto" latinLnBrk="0" hangingPunct="0">
              <a:lnSpc>
                <a:spcPct val="100000"/>
              </a:lnSpc>
              <a:spcBef>
                <a:spcPts val="0"/>
              </a:spcBef>
              <a:spcAft>
                <a:spcPts val="0"/>
              </a:spcAft>
              <a:buClrTx/>
              <a:buSzTx/>
              <a:buFontTx/>
              <a:buNone/>
              <a:tabLst/>
            </a:pPr>
            <a:endParaRPr kumimoji="0" lang="en-CA" sz="1600" u="none" strike="noStrike" cap="none" spc="0" normalizeH="0" baseline="0" dirty="0">
              <a:ln>
                <a:noFill/>
              </a:ln>
              <a:solidFill>
                <a:srgbClr val="000000"/>
              </a:solidFill>
              <a:effectLst/>
              <a:uFillTx/>
              <a:latin typeface="Avenir Book" panose="02000503020000020003" pitchFamily="2" charset="0"/>
              <a:sym typeface="Arial"/>
            </a:endParaRPr>
          </a:p>
          <a:p>
            <a:pPr marL="0" marR="0" indent="0" algn="l" defTabSz="914400" rtl="0" fontAlgn="auto" latinLnBrk="0" hangingPunct="0">
              <a:lnSpc>
                <a:spcPct val="100000"/>
              </a:lnSpc>
              <a:spcBef>
                <a:spcPts val="0"/>
              </a:spcBef>
              <a:spcAft>
                <a:spcPts val="0"/>
              </a:spcAft>
              <a:buClrTx/>
              <a:buSzTx/>
              <a:buFontTx/>
              <a:buNone/>
              <a:tabLst/>
            </a:pPr>
            <a:r>
              <a:rPr lang="en-US" sz="1600" dirty="0">
                <a:latin typeface="Avenir Book" panose="02000503020000020003" pitchFamily="2" charset="0"/>
                <a:sym typeface="Wingdings" pitchFamily="2" charset="2"/>
              </a:rPr>
              <a:t>We explored what people do when deciding to buy something.</a:t>
            </a:r>
          </a:p>
          <a:p>
            <a:pPr marL="0" marR="0" indent="0" algn="l" defTabSz="914400" rtl="0" fontAlgn="auto" latinLnBrk="0" hangingPunct="0">
              <a:lnSpc>
                <a:spcPct val="100000"/>
              </a:lnSpc>
              <a:spcBef>
                <a:spcPts val="0"/>
              </a:spcBef>
              <a:spcAft>
                <a:spcPts val="0"/>
              </a:spcAft>
              <a:buClrTx/>
              <a:buSzTx/>
              <a:buFontTx/>
              <a:buNone/>
              <a:tabLst/>
            </a:pPr>
            <a:endParaRPr lang="en-US" sz="1600" dirty="0">
              <a:latin typeface="Avenir Book" panose="02000503020000020003" pitchFamily="2" charset="0"/>
              <a:sym typeface="Wingdings" pitchFamily="2" charset="2"/>
            </a:endParaRPr>
          </a:p>
          <a:p>
            <a:pPr marL="0" marR="0" indent="0" algn="l" defTabSz="914400" rtl="0" fontAlgn="auto" latinLnBrk="0" hangingPunct="0">
              <a:lnSpc>
                <a:spcPct val="100000"/>
              </a:lnSpc>
              <a:spcBef>
                <a:spcPts val="0"/>
              </a:spcBef>
              <a:spcAft>
                <a:spcPts val="0"/>
              </a:spcAft>
              <a:buClrTx/>
              <a:buSzTx/>
              <a:buFontTx/>
              <a:buNone/>
              <a:tabLst/>
            </a:pPr>
            <a:r>
              <a:rPr lang="en-US" sz="1600" dirty="0">
                <a:latin typeface="Avenir Book" panose="02000503020000020003" pitchFamily="2" charset="0"/>
                <a:sym typeface="Wingdings" pitchFamily="2" charset="2"/>
              </a:rPr>
              <a:t>We matched content ideas to stages of the buying journey.</a:t>
            </a:r>
          </a:p>
          <a:p>
            <a:pPr marL="0" marR="0" indent="0" algn="l" defTabSz="914400" rtl="0" fontAlgn="auto" latinLnBrk="0" hangingPunct="0">
              <a:lnSpc>
                <a:spcPct val="100000"/>
              </a:lnSpc>
              <a:spcBef>
                <a:spcPts val="0"/>
              </a:spcBef>
              <a:spcAft>
                <a:spcPts val="0"/>
              </a:spcAft>
              <a:buClrTx/>
              <a:buSzTx/>
              <a:buFontTx/>
              <a:buNone/>
              <a:tabLst/>
            </a:pPr>
            <a:endParaRPr lang="en-US" sz="1600" dirty="0">
              <a:latin typeface="Avenir Book" panose="02000503020000020003" pitchFamily="2" charset="0"/>
              <a:sym typeface="Wingdings" pitchFamily="2" charset="2"/>
            </a:endParaRPr>
          </a:p>
          <a:p>
            <a:pPr marL="0" marR="0" indent="0" algn="l" defTabSz="914400" rtl="0" fontAlgn="auto" latinLnBrk="0" hangingPunct="0">
              <a:lnSpc>
                <a:spcPct val="100000"/>
              </a:lnSpc>
              <a:spcBef>
                <a:spcPts val="0"/>
              </a:spcBef>
              <a:spcAft>
                <a:spcPts val="0"/>
              </a:spcAft>
              <a:buClrTx/>
              <a:buSzTx/>
              <a:buFontTx/>
              <a:buNone/>
              <a:tabLst/>
            </a:pPr>
            <a:r>
              <a:rPr lang="en-US" sz="1600" dirty="0">
                <a:latin typeface="Avenir Book" panose="02000503020000020003" pitchFamily="2" charset="0"/>
                <a:sym typeface="Wingdings" pitchFamily="2" charset="2"/>
              </a:rPr>
              <a:t>We made sure every concept had a strategic reason, a plan, and dedicated resources.  </a:t>
            </a:r>
          </a:p>
          <a:p>
            <a:pPr marL="0" marR="0" indent="0" algn="l" defTabSz="914400" rtl="0" fontAlgn="auto" latinLnBrk="0" hangingPunct="0">
              <a:lnSpc>
                <a:spcPct val="100000"/>
              </a:lnSpc>
              <a:spcBef>
                <a:spcPts val="0"/>
              </a:spcBef>
              <a:spcAft>
                <a:spcPts val="0"/>
              </a:spcAft>
              <a:buClrTx/>
              <a:buSzTx/>
              <a:buFontTx/>
              <a:buNone/>
              <a:tabLst/>
            </a:pPr>
            <a:endParaRPr lang="en-US" sz="1600" dirty="0">
              <a:latin typeface="Avenir Book" panose="02000503020000020003" pitchFamily="2" charset="0"/>
              <a:sym typeface="Wingdings" pitchFamily="2" charset="2"/>
            </a:endParaRPr>
          </a:p>
          <a:p>
            <a:pPr marL="0" marR="0" indent="0" algn="l" defTabSz="914400" rtl="0" fontAlgn="auto" latinLnBrk="0" hangingPunct="0">
              <a:lnSpc>
                <a:spcPct val="100000"/>
              </a:lnSpc>
              <a:spcBef>
                <a:spcPts val="0"/>
              </a:spcBef>
              <a:spcAft>
                <a:spcPts val="0"/>
              </a:spcAft>
              <a:buClrTx/>
              <a:buSzTx/>
              <a:buFontTx/>
              <a:buNone/>
              <a:tabLst/>
            </a:pPr>
            <a:r>
              <a:rPr lang="en-US" sz="1600" dirty="0">
                <a:latin typeface="Avenir Book" panose="02000503020000020003" pitchFamily="2" charset="0"/>
                <a:sym typeface="Wingdings" pitchFamily="2" charset="2"/>
              </a:rPr>
              <a:t>We shared our ideas on how to set priorities and budgets for campaigns. </a:t>
            </a:r>
            <a:endParaRPr lang="en-CA" sz="1600" dirty="0">
              <a:latin typeface="Avenir Book" panose="02000503020000020003" pitchFamily="2" charset="0"/>
            </a:endParaRPr>
          </a:p>
        </p:txBody>
      </p:sp>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42441"/>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Day 2 Recap </a:t>
            </a:r>
          </a:p>
        </p:txBody>
      </p:sp>
      <p:pic>
        <p:nvPicPr>
          <p:cNvPr id="12" name="Picture 11">
            <a:extLst>
              <a:ext uri="{FF2B5EF4-FFF2-40B4-BE49-F238E27FC236}">
                <a16:creationId xmlns:a16="http://schemas.microsoft.com/office/drawing/2014/main" id="{A1635107-47DA-AC4B-BD3D-0ED8897EFE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3" name="Shape 66">
            <a:extLst>
              <a:ext uri="{FF2B5EF4-FFF2-40B4-BE49-F238E27FC236}">
                <a16:creationId xmlns:a16="http://schemas.microsoft.com/office/drawing/2014/main" id="{F3F25E6D-C067-484B-81EF-C24B63385187}"/>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5" name="Picture 4" descr="A picture containing text, person, table, indoor&#10;&#10;Description automatically generated">
            <a:extLst>
              <a:ext uri="{FF2B5EF4-FFF2-40B4-BE49-F238E27FC236}">
                <a16:creationId xmlns:a16="http://schemas.microsoft.com/office/drawing/2014/main" id="{55487675-585A-1D1B-A57B-65FC3EE2AC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0" y="996152"/>
            <a:ext cx="3416319" cy="3416319"/>
          </a:xfrm>
          <a:prstGeom prst="rect">
            <a:avLst/>
          </a:prstGeom>
        </p:spPr>
      </p:pic>
    </p:spTree>
    <p:extLst>
      <p:ext uri="{BB962C8B-B14F-4D97-AF65-F5344CB8AC3E}">
        <p14:creationId xmlns:p14="http://schemas.microsoft.com/office/powerpoint/2010/main" val="1487517572"/>
      </p:ext>
    </p:extLst>
  </p:cSld>
  <p:clrMapOvr>
    <a:masterClrMapping/>
  </p:clrMapOvr>
  <p:transition spd="slow" advTm="44708">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13781" y="996153"/>
            <a:ext cx="4565484" cy="20621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CA" sz="1600" u="none" strike="noStrike" cap="none" spc="0" normalizeH="0" baseline="0" dirty="0">
                <a:ln>
                  <a:noFill/>
                </a:ln>
                <a:solidFill>
                  <a:srgbClr val="000000"/>
                </a:solidFill>
                <a:effectLst/>
                <a:uFillTx/>
                <a:latin typeface="Avenir Book" panose="02000503020000020003" pitchFamily="2" charset="0"/>
                <a:sym typeface="Arial"/>
              </a:rPr>
              <a:t>Learning is a democratic process, and you get a hand in it too! Help shape tomorrow and </a:t>
            </a:r>
            <a:r>
              <a:rPr lang="en-CA" sz="1600" dirty="0">
                <a:latin typeface="Avenir Book" panose="02000503020000020003" pitchFamily="2" charset="0"/>
              </a:rPr>
              <a:t>future classes by sharing answers:</a:t>
            </a:r>
          </a:p>
          <a:p>
            <a:pPr marL="0" marR="0" indent="0" algn="l" defTabSz="914400" rtl="0" fontAlgn="auto" latinLnBrk="0" hangingPunct="0">
              <a:lnSpc>
                <a:spcPct val="100000"/>
              </a:lnSpc>
              <a:spcBef>
                <a:spcPts val="0"/>
              </a:spcBef>
              <a:spcAft>
                <a:spcPts val="0"/>
              </a:spcAft>
              <a:buClrTx/>
              <a:buSzTx/>
              <a:buFontTx/>
              <a:buNone/>
              <a:tabLst/>
            </a:pPr>
            <a:endParaRPr kumimoji="0" lang="en-CA" sz="1600" u="none" strike="noStrike" cap="none" spc="0" normalizeH="0" baseline="0" dirty="0">
              <a:ln>
                <a:noFill/>
              </a:ln>
              <a:solidFill>
                <a:srgbClr val="000000"/>
              </a:solidFill>
              <a:effectLst/>
              <a:uFillTx/>
              <a:latin typeface="Avenir Book" panose="02000503020000020003" pitchFamily="2" charset="0"/>
              <a:sym typeface="Arial"/>
            </a:endParaRPr>
          </a:p>
          <a:p>
            <a:pPr marL="342900" marR="0" indent="-342900" algn="l" defTabSz="914400" rtl="0" fontAlgn="auto" latinLnBrk="0" hangingPunct="0">
              <a:lnSpc>
                <a:spcPct val="100000"/>
              </a:lnSpc>
              <a:spcBef>
                <a:spcPts val="0"/>
              </a:spcBef>
              <a:spcAft>
                <a:spcPts val="0"/>
              </a:spcAft>
              <a:buClrTx/>
              <a:buSzTx/>
              <a:buFontTx/>
              <a:buAutoNum type="arabicPeriod"/>
              <a:tabLst/>
            </a:pPr>
            <a:r>
              <a:rPr lang="en-CA" sz="1600" dirty="0">
                <a:latin typeface="Avenir Book" panose="02000503020000020003" pitchFamily="2" charset="0"/>
              </a:rPr>
              <a:t>How were these synchronous sessions?</a:t>
            </a:r>
          </a:p>
          <a:p>
            <a:pPr marL="342900" marR="0" indent="-342900" algn="l" defTabSz="914400" rtl="0" fontAlgn="auto" latinLnBrk="0" hangingPunct="0">
              <a:lnSpc>
                <a:spcPct val="100000"/>
              </a:lnSpc>
              <a:spcBef>
                <a:spcPts val="0"/>
              </a:spcBef>
              <a:spcAft>
                <a:spcPts val="0"/>
              </a:spcAft>
              <a:buClrTx/>
              <a:buSzTx/>
              <a:buFontTx/>
              <a:buAutoNum type="arabicPeriod"/>
              <a:tabLst/>
            </a:pPr>
            <a:r>
              <a:rPr kumimoji="0" lang="en-CA" sz="1600" u="none" strike="noStrike" cap="none" spc="0" normalizeH="0" baseline="0" dirty="0">
                <a:ln>
                  <a:noFill/>
                </a:ln>
                <a:solidFill>
                  <a:srgbClr val="000000"/>
                </a:solidFill>
                <a:effectLst/>
                <a:uFillTx/>
                <a:latin typeface="Avenir Book" panose="02000503020000020003" pitchFamily="2" charset="0"/>
                <a:sym typeface="Arial"/>
              </a:rPr>
              <a:t>What can we do to make them better?</a:t>
            </a:r>
          </a:p>
          <a:p>
            <a:pPr marL="342900" marR="0" indent="-342900" algn="l" defTabSz="914400" rtl="0" fontAlgn="auto" latinLnBrk="0" hangingPunct="0">
              <a:lnSpc>
                <a:spcPct val="100000"/>
              </a:lnSpc>
              <a:spcBef>
                <a:spcPts val="0"/>
              </a:spcBef>
              <a:spcAft>
                <a:spcPts val="0"/>
              </a:spcAft>
              <a:buClrTx/>
              <a:buSzTx/>
              <a:buFontTx/>
              <a:buAutoNum type="arabicPeriod"/>
              <a:tabLst/>
            </a:pPr>
            <a:r>
              <a:rPr lang="en-CA" sz="1600" dirty="0">
                <a:latin typeface="Avenir Book" panose="02000503020000020003" pitchFamily="2" charset="0"/>
              </a:rPr>
              <a:t>What do you need to further feel supported in this course?</a:t>
            </a:r>
            <a:endParaRPr kumimoji="0" lang="en-CA" sz="1600" u="none" strike="noStrike" cap="none" spc="0" normalizeH="0" baseline="0" dirty="0">
              <a:ln>
                <a:noFill/>
              </a:ln>
              <a:solidFill>
                <a:srgbClr val="000000"/>
              </a:solidFill>
              <a:effectLst/>
              <a:uFillTx/>
              <a:latin typeface="Avenir Book" panose="02000503020000020003" pitchFamily="2" charset="0"/>
              <a:sym typeface="Arial"/>
            </a:endParaRPr>
          </a:p>
        </p:txBody>
      </p:sp>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42441"/>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Debrief</a:t>
            </a:r>
          </a:p>
        </p:txBody>
      </p:sp>
      <p:pic>
        <p:nvPicPr>
          <p:cNvPr id="12" name="Picture 11">
            <a:extLst>
              <a:ext uri="{FF2B5EF4-FFF2-40B4-BE49-F238E27FC236}">
                <a16:creationId xmlns:a16="http://schemas.microsoft.com/office/drawing/2014/main" id="{A1635107-47DA-AC4B-BD3D-0ED8897EFE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3" name="Shape 66">
            <a:extLst>
              <a:ext uri="{FF2B5EF4-FFF2-40B4-BE49-F238E27FC236}">
                <a16:creationId xmlns:a16="http://schemas.microsoft.com/office/drawing/2014/main" id="{F3F25E6D-C067-484B-81EF-C24B63385187}"/>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5" name="Picture 4" descr="A picture containing text, person, table, indoor&#10;&#10;Description automatically generated">
            <a:extLst>
              <a:ext uri="{FF2B5EF4-FFF2-40B4-BE49-F238E27FC236}">
                <a16:creationId xmlns:a16="http://schemas.microsoft.com/office/drawing/2014/main" id="{55487675-585A-1D1B-A57B-65FC3EE2AC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0" y="996152"/>
            <a:ext cx="3416319" cy="3416319"/>
          </a:xfrm>
          <a:prstGeom prst="rect">
            <a:avLst/>
          </a:prstGeom>
        </p:spPr>
      </p:pic>
    </p:spTree>
    <p:extLst>
      <p:ext uri="{BB962C8B-B14F-4D97-AF65-F5344CB8AC3E}">
        <p14:creationId xmlns:p14="http://schemas.microsoft.com/office/powerpoint/2010/main" val="1201467939"/>
      </p:ext>
    </p:extLst>
  </p:cSld>
  <p:clrMapOvr>
    <a:masterClrMapping/>
  </p:clrMapOvr>
  <p:transition spd="slow" advTm="44708">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Strategic Planning</a:t>
            </a:r>
          </a:p>
        </p:txBody>
      </p:sp>
      <p:sp>
        <p:nvSpPr>
          <p:cNvPr id="7" name="Shape 67">
            <a:extLst>
              <a:ext uri="{FF2B5EF4-FFF2-40B4-BE49-F238E27FC236}">
                <a16:creationId xmlns:a16="http://schemas.microsoft.com/office/drawing/2014/main" id="{165642D9-B148-F745-9BE6-C5E55DD11834}"/>
              </a:ext>
            </a:extLst>
          </p:cNvPr>
          <p:cNvSpPr/>
          <p:nvPr/>
        </p:nvSpPr>
        <p:spPr>
          <a:xfrm>
            <a:off x="3339660" y="813076"/>
            <a:ext cx="5634658" cy="3553633"/>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This is Kristine </a:t>
            </a:r>
            <a:r>
              <a:rPr lang="en-CA" dirty="0" err="1">
                <a:solidFill>
                  <a:schemeClr val="tx1"/>
                </a:solidFill>
                <a:latin typeface="Avenir Book" panose="02000503020000020003" pitchFamily="2" charset="0"/>
              </a:rPr>
              <a:t>Beese</a:t>
            </a:r>
            <a:r>
              <a:rPr lang="en-CA" dirty="0">
                <a:solidFill>
                  <a:schemeClr val="tx1"/>
                </a:solidFill>
                <a:latin typeface="Avenir Book" panose="02000503020000020003" pitchFamily="2" charset="0"/>
              </a:rPr>
              <a:t> from </a:t>
            </a:r>
            <a:r>
              <a:rPr lang="en-CA" i="1" dirty="0">
                <a:solidFill>
                  <a:schemeClr val="tx1"/>
                </a:solidFill>
                <a:latin typeface="Avenir Book" panose="02000503020000020003" pitchFamily="2" charset="0"/>
              </a:rPr>
              <a:t>Untangle Money.</a:t>
            </a: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I worked with her to develop a comprehensive social media marketing strategy for her business.</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The whole process took about ten (10) hours. But understanding the business strategy, goals and priorities took about three (3) hours.</a:t>
            </a:r>
          </a:p>
          <a:p>
            <a:pPr>
              <a:lnSpc>
                <a:spcPts val="2400"/>
              </a:lnSpc>
              <a:defRPr sz="1600">
                <a:solidFill>
                  <a:srgbClr val="004B54"/>
                </a:solidFill>
                <a:latin typeface="Avenir Heavy"/>
                <a:ea typeface="Avenir Heavy"/>
                <a:cs typeface="Avenir Heavy"/>
                <a:sym typeface="Avenir Heavy"/>
              </a:defRPr>
            </a:pPr>
            <a:br>
              <a:rPr lang="en-CA" dirty="0">
                <a:solidFill>
                  <a:schemeClr val="tx1"/>
                </a:solidFill>
                <a:latin typeface="Avenir Book" panose="02000503020000020003" pitchFamily="2" charset="0"/>
              </a:rPr>
            </a:br>
            <a:r>
              <a:rPr lang="en-CA" dirty="0">
                <a:solidFill>
                  <a:schemeClr val="tx1"/>
                </a:solidFill>
                <a:latin typeface="Avenir Book" panose="02000503020000020003" pitchFamily="2" charset="0"/>
              </a:rPr>
              <a:t>That’s how important strategic planning is to social media marketing.</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3" name="Picture 2">
            <a:extLst>
              <a:ext uri="{FF2B5EF4-FFF2-40B4-BE49-F238E27FC236}">
                <a16:creationId xmlns:a16="http://schemas.microsoft.com/office/drawing/2014/main" id="{EAFF4D90-4E32-6377-AA0E-CEB90072C0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9682" y="1059515"/>
            <a:ext cx="3088457" cy="3088457"/>
          </a:xfrm>
          <a:prstGeom prst="rect">
            <a:avLst/>
          </a:prstGeom>
        </p:spPr>
      </p:pic>
    </p:spTree>
    <p:extLst>
      <p:ext uri="{BB962C8B-B14F-4D97-AF65-F5344CB8AC3E}">
        <p14:creationId xmlns:p14="http://schemas.microsoft.com/office/powerpoint/2010/main" val="3729738907"/>
      </p:ext>
    </p:extLst>
  </p:cSld>
  <p:clrMapOvr>
    <a:masterClrMapping/>
  </p:clrMapOvr>
  <p:transition spd="slow" advTm="58059">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Strategic Planning</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4" name="Picture 3" descr="Graphical user interface, text, application, email&#10;&#10;Description automatically generated">
            <a:extLst>
              <a:ext uri="{FF2B5EF4-FFF2-40B4-BE49-F238E27FC236}">
                <a16:creationId xmlns:a16="http://schemas.microsoft.com/office/drawing/2014/main" id="{68EC49FD-ED8D-8B70-B15D-F9CC2579F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344884"/>
            <a:ext cx="7772400" cy="2839619"/>
          </a:xfrm>
          <a:prstGeom prst="rect">
            <a:avLst/>
          </a:prstGeom>
        </p:spPr>
      </p:pic>
      <p:cxnSp>
        <p:nvCxnSpPr>
          <p:cNvPr id="6" name="Straight Arrow Connector 5">
            <a:extLst>
              <a:ext uri="{FF2B5EF4-FFF2-40B4-BE49-F238E27FC236}">
                <a16:creationId xmlns:a16="http://schemas.microsoft.com/office/drawing/2014/main" id="{11530712-1F92-7BBC-C5BD-FCA7F2F3D737}"/>
              </a:ext>
            </a:extLst>
          </p:cNvPr>
          <p:cNvCxnSpPr/>
          <p:nvPr/>
        </p:nvCxnSpPr>
        <p:spPr>
          <a:xfrm>
            <a:off x="685800" y="1074656"/>
            <a:ext cx="577392" cy="688156"/>
          </a:xfrm>
          <a:prstGeom prst="straightConnector1">
            <a:avLst/>
          </a:prstGeom>
          <a:noFill/>
          <a:ln w="25400" cap="flat">
            <a:solidFill>
              <a:srgbClr val="7030A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2" name="Straight Arrow Connector 11">
            <a:extLst>
              <a:ext uri="{FF2B5EF4-FFF2-40B4-BE49-F238E27FC236}">
                <a16:creationId xmlns:a16="http://schemas.microsoft.com/office/drawing/2014/main" id="{19C2784E-4875-261C-BCBF-C0B3FA8662FA}"/>
              </a:ext>
            </a:extLst>
          </p:cNvPr>
          <p:cNvCxnSpPr>
            <a:cxnSpLocks/>
          </p:cNvCxnSpPr>
          <p:nvPr/>
        </p:nvCxnSpPr>
        <p:spPr>
          <a:xfrm flipH="1">
            <a:off x="4245261" y="3489489"/>
            <a:ext cx="1544425" cy="0"/>
          </a:xfrm>
          <a:prstGeom prst="straightConnector1">
            <a:avLst/>
          </a:prstGeom>
          <a:noFill/>
          <a:ln w="25400" cap="flat">
            <a:solidFill>
              <a:srgbClr val="7030A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598978945"/>
      </p:ext>
    </p:extLst>
  </p:cSld>
  <p:clrMapOvr>
    <a:masterClrMapping/>
  </p:clrMapOvr>
  <p:transition spd="slow" advTm="58059">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Strategic Planning</a:t>
            </a:r>
          </a:p>
        </p:txBody>
      </p:sp>
      <p:sp>
        <p:nvSpPr>
          <p:cNvPr id="7" name="Shape 67">
            <a:extLst>
              <a:ext uri="{FF2B5EF4-FFF2-40B4-BE49-F238E27FC236}">
                <a16:creationId xmlns:a16="http://schemas.microsoft.com/office/drawing/2014/main" id="{165642D9-B148-F745-9BE6-C5E55DD11834}"/>
              </a:ext>
            </a:extLst>
          </p:cNvPr>
          <p:cNvSpPr/>
          <p:nvPr/>
        </p:nvSpPr>
        <p:spPr>
          <a:xfrm>
            <a:off x="3349086" y="1558773"/>
            <a:ext cx="5634658" cy="2607669"/>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b="1" dirty="0">
                <a:solidFill>
                  <a:schemeClr val="tx1"/>
                </a:solidFill>
                <a:latin typeface="Avenir Book" panose="02000503020000020003" pitchFamily="2" charset="0"/>
              </a:rPr>
              <a:t>Cool Example:</a:t>
            </a:r>
            <a:r>
              <a:rPr lang="en-CA" dirty="0">
                <a:solidFill>
                  <a:schemeClr val="tx1"/>
                </a:solidFill>
                <a:latin typeface="Avenir Book" panose="02000503020000020003" pitchFamily="2" charset="0"/>
              </a:rPr>
              <a:t> York University</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York University has publicly published their strategic plan (which they call their University Academic Plan, or UAP)</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Let’s review the parts to see how high level it is and the documented process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endParaRPr lang="en-CA" b="1"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000" b="1" dirty="0">
                <a:solidFill>
                  <a:schemeClr val="tx1"/>
                </a:solidFill>
                <a:latin typeface="Avenir Book" panose="02000503020000020003" pitchFamily="2" charset="0"/>
                <a:hlinkClick r:id="rId2"/>
              </a:rPr>
              <a:t>https://vpap.info.yorku.ca/files/2020/06/Building-a-Better-Future-YorkU-UAP-2020-2025.pdf</a:t>
            </a:r>
            <a:r>
              <a:rPr lang="en-CA" sz="1000" b="1" dirty="0">
                <a:solidFill>
                  <a:schemeClr val="tx1"/>
                </a:solidFill>
                <a:latin typeface="Avenir Book" panose="02000503020000020003" pitchFamily="2" charset="0"/>
              </a:rPr>
              <a:t>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4" name="Picture 3" descr="Chart&#10;&#10;Description automatically generated">
            <a:extLst>
              <a:ext uri="{FF2B5EF4-FFF2-40B4-BE49-F238E27FC236}">
                <a16:creationId xmlns:a16="http://schemas.microsoft.com/office/drawing/2014/main" id="{A466783C-4510-C597-74AA-9A7496B6DE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256" y="1347309"/>
            <a:ext cx="3020822" cy="2866474"/>
          </a:xfrm>
          <a:prstGeom prst="rect">
            <a:avLst/>
          </a:prstGeom>
        </p:spPr>
      </p:pic>
    </p:spTree>
    <p:extLst>
      <p:ext uri="{BB962C8B-B14F-4D97-AF65-F5344CB8AC3E}">
        <p14:creationId xmlns:p14="http://schemas.microsoft.com/office/powerpoint/2010/main" val="2296240176"/>
      </p:ext>
    </p:extLst>
  </p:cSld>
  <p:clrMapOvr>
    <a:masterClrMapping/>
  </p:clrMapOvr>
  <p:transition spd="slow" advTm="58059">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Strategic Planning: Discussion Session (10 minutes) </a:t>
            </a:r>
          </a:p>
        </p:txBody>
      </p:sp>
      <p:sp>
        <p:nvSpPr>
          <p:cNvPr id="7" name="Shape 67">
            <a:extLst>
              <a:ext uri="{FF2B5EF4-FFF2-40B4-BE49-F238E27FC236}">
                <a16:creationId xmlns:a16="http://schemas.microsoft.com/office/drawing/2014/main" id="{165642D9-B148-F745-9BE6-C5E55DD11834}"/>
              </a:ext>
            </a:extLst>
          </p:cNvPr>
          <p:cNvSpPr/>
          <p:nvPr/>
        </p:nvSpPr>
        <p:spPr>
          <a:xfrm>
            <a:off x="3349086" y="1558773"/>
            <a:ext cx="5634658" cy="2014750"/>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b="1" dirty="0">
                <a:solidFill>
                  <a:schemeClr val="tx1"/>
                </a:solidFill>
                <a:latin typeface="Avenir Book" panose="02000503020000020003" pitchFamily="2" charset="0"/>
              </a:rPr>
              <a:t>In breakout rooms, choose a company and discuss</a:t>
            </a:r>
            <a:r>
              <a:rPr lang="en-CA" sz="1600" dirty="0">
                <a:solidFill>
                  <a:schemeClr val="tx1"/>
                </a:solidFill>
                <a:latin typeface="Avenir Book" panose="02000503020000020003" pitchFamily="2" charset="0"/>
              </a:rPr>
              <a:t> what you think they’d include include in their strategic plan.</a:t>
            </a:r>
          </a:p>
          <a:p>
            <a:pPr>
              <a:lnSpc>
                <a:spcPts val="2400"/>
              </a:lnSpc>
              <a:defRPr sz="1600">
                <a:solidFill>
                  <a:srgbClr val="004B54"/>
                </a:solidFill>
                <a:latin typeface="Avenir Heavy"/>
                <a:ea typeface="Avenir Heavy"/>
                <a:cs typeface="Avenir Heavy"/>
                <a:sym typeface="Avenir Heavy"/>
              </a:defRPr>
            </a:pPr>
            <a:endParaRPr lang="en-CA" sz="1600" b="1"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b="1" dirty="0">
                <a:solidFill>
                  <a:schemeClr val="tx1"/>
                </a:solidFill>
                <a:latin typeface="Avenir Book" panose="02000503020000020003" pitchFamily="2" charset="0"/>
              </a:rPr>
              <a:t>You can do research if you want, you can use company suggestions, but I also want to see what you think should be included.</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3" name="Picture 2">
            <a:extLst>
              <a:ext uri="{FF2B5EF4-FFF2-40B4-BE49-F238E27FC236}">
                <a16:creationId xmlns:a16="http://schemas.microsoft.com/office/drawing/2014/main" id="{DBEFB8CA-D97B-35E4-C176-8DFA68857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256" y="988930"/>
            <a:ext cx="3165639" cy="3165639"/>
          </a:xfrm>
          <a:prstGeom prst="rect">
            <a:avLst/>
          </a:prstGeom>
        </p:spPr>
      </p:pic>
    </p:spTree>
    <p:extLst>
      <p:ext uri="{BB962C8B-B14F-4D97-AF65-F5344CB8AC3E}">
        <p14:creationId xmlns:p14="http://schemas.microsoft.com/office/powerpoint/2010/main" val="3701708817"/>
      </p:ext>
    </p:extLst>
  </p:cSld>
  <p:clrMapOvr>
    <a:masterClrMapping/>
  </p:clrMapOvr>
  <p:transition spd="slow" advTm="58059">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Strategic Planning: Discussion Session 2 (15 minutes) </a:t>
            </a:r>
          </a:p>
        </p:txBody>
      </p:sp>
      <p:sp>
        <p:nvSpPr>
          <p:cNvPr id="7" name="Shape 67">
            <a:extLst>
              <a:ext uri="{FF2B5EF4-FFF2-40B4-BE49-F238E27FC236}">
                <a16:creationId xmlns:a16="http://schemas.microsoft.com/office/drawing/2014/main" id="{165642D9-B148-F745-9BE6-C5E55DD11834}"/>
              </a:ext>
            </a:extLst>
          </p:cNvPr>
          <p:cNvSpPr/>
          <p:nvPr/>
        </p:nvSpPr>
        <p:spPr>
          <a:xfrm>
            <a:off x="3415211" y="1228545"/>
            <a:ext cx="5634658" cy="2630303"/>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Now that you’ve picked a company and thought about strategic plans....</a:t>
            </a:r>
          </a:p>
          <a:p>
            <a:pPr>
              <a:lnSpc>
                <a:spcPts val="2400"/>
              </a:lnSpc>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How do you think strategic plans affect or influence content marketing?</a:t>
            </a:r>
          </a:p>
          <a:p>
            <a:pPr>
              <a:lnSpc>
                <a:spcPts val="2400"/>
              </a:lnSpc>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Discuss, and if time permits, come up with content ideas from the strategic plan.</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3" name="Picture 2">
            <a:extLst>
              <a:ext uri="{FF2B5EF4-FFF2-40B4-BE49-F238E27FC236}">
                <a16:creationId xmlns:a16="http://schemas.microsoft.com/office/drawing/2014/main" id="{DBEFB8CA-D97B-35E4-C176-8DFA68857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256" y="988930"/>
            <a:ext cx="3165639" cy="3165639"/>
          </a:xfrm>
          <a:prstGeom prst="rect">
            <a:avLst/>
          </a:prstGeom>
        </p:spPr>
      </p:pic>
    </p:spTree>
    <p:extLst>
      <p:ext uri="{BB962C8B-B14F-4D97-AF65-F5344CB8AC3E}">
        <p14:creationId xmlns:p14="http://schemas.microsoft.com/office/powerpoint/2010/main" val="811119550"/>
      </p:ext>
    </p:extLst>
  </p:cSld>
  <p:clrMapOvr>
    <a:masterClrMapping/>
  </p:clrMapOvr>
  <p:transition spd="slow" advTm="58059">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How Strategic Planning Can Affect Content Marketing</a:t>
            </a:r>
          </a:p>
        </p:txBody>
      </p:sp>
      <p:sp>
        <p:nvSpPr>
          <p:cNvPr id="7" name="Shape 67">
            <a:extLst>
              <a:ext uri="{FF2B5EF4-FFF2-40B4-BE49-F238E27FC236}">
                <a16:creationId xmlns:a16="http://schemas.microsoft.com/office/drawing/2014/main" id="{165642D9-B148-F745-9BE6-C5E55DD11834}"/>
              </a:ext>
            </a:extLst>
          </p:cNvPr>
          <p:cNvSpPr/>
          <p:nvPr/>
        </p:nvSpPr>
        <p:spPr>
          <a:xfrm>
            <a:off x="3415211" y="1228545"/>
            <a:ext cx="5634658" cy="2630303"/>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b="1" dirty="0">
                <a:solidFill>
                  <a:schemeClr val="tx1"/>
                </a:solidFill>
                <a:latin typeface="Avenir Book" panose="02000503020000020003" pitchFamily="2" charset="0"/>
              </a:rPr>
              <a:t>Content governance </a:t>
            </a:r>
            <a:r>
              <a:rPr lang="en-CA" sz="1600" dirty="0">
                <a:solidFill>
                  <a:schemeClr val="tx1"/>
                </a:solidFill>
                <a:latin typeface="Avenir Book" panose="02000503020000020003" pitchFamily="2" charset="0"/>
              </a:rPr>
              <a:t>(what is posted, how it’s posted, voice, tone, subject matter)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b="1" dirty="0">
                <a:solidFill>
                  <a:schemeClr val="tx1"/>
                </a:solidFill>
                <a:latin typeface="Avenir Book" panose="02000503020000020003" pitchFamily="2" charset="0"/>
              </a:rPr>
              <a:t>Areas of promotion</a:t>
            </a:r>
            <a:r>
              <a:rPr lang="en-CA" sz="1600" dirty="0">
                <a:solidFill>
                  <a:schemeClr val="tx1"/>
                </a:solidFill>
                <a:latin typeface="Avenir Book" panose="02000503020000020003" pitchFamily="2" charset="0"/>
              </a:rPr>
              <a:t> (sales metrics, and social media metrics that help achieve sales metrics)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b="1" dirty="0">
                <a:solidFill>
                  <a:schemeClr val="tx1"/>
                </a:solidFill>
                <a:latin typeface="Avenir Book" panose="02000503020000020003" pitchFamily="2" charset="0"/>
              </a:rPr>
              <a:t>Value add topics</a:t>
            </a:r>
            <a:r>
              <a:rPr lang="en-CA" sz="1600" dirty="0">
                <a:solidFill>
                  <a:schemeClr val="tx1"/>
                </a:solidFill>
                <a:latin typeface="Avenir Book" panose="02000503020000020003" pitchFamily="2" charset="0"/>
              </a:rPr>
              <a:t> (it’s not all about selling, we have to delight as well!)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b="1" dirty="0">
                <a:solidFill>
                  <a:schemeClr val="tx1"/>
                </a:solidFill>
                <a:latin typeface="Avenir Book" panose="02000503020000020003" pitchFamily="2" charset="0"/>
              </a:rPr>
              <a:t>Other opportunities for growth</a:t>
            </a:r>
            <a:r>
              <a:rPr lang="en-CA" sz="1600" dirty="0">
                <a:solidFill>
                  <a:schemeClr val="tx1"/>
                </a:solidFill>
                <a:latin typeface="Avenir Book" panose="02000503020000020003" pitchFamily="2" charset="0"/>
              </a:rPr>
              <a:t> (ex: influencers, paid ads, target audiences and centres of influence) </a:t>
            </a:r>
            <a:endParaRPr lang="en-CA" sz="1600" b="1" dirty="0">
              <a:solidFill>
                <a:schemeClr val="tx1"/>
              </a:solidFill>
              <a:latin typeface="Avenir Book" panose="02000503020000020003" pitchFamily="2" charset="0"/>
            </a:endParaRP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3" name="Picture 2">
            <a:extLst>
              <a:ext uri="{FF2B5EF4-FFF2-40B4-BE49-F238E27FC236}">
                <a16:creationId xmlns:a16="http://schemas.microsoft.com/office/drawing/2014/main" id="{DBEFB8CA-D97B-35E4-C176-8DFA688578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0256" y="988930"/>
            <a:ext cx="3165639" cy="3165639"/>
          </a:xfrm>
          <a:prstGeom prst="rect">
            <a:avLst/>
          </a:prstGeom>
        </p:spPr>
      </p:pic>
    </p:spTree>
    <p:extLst>
      <p:ext uri="{BB962C8B-B14F-4D97-AF65-F5344CB8AC3E}">
        <p14:creationId xmlns:p14="http://schemas.microsoft.com/office/powerpoint/2010/main" val="1197981788"/>
      </p:ext>
    </p:extLst>
  </p:cSld>
  <p:clrMapOvr>
    <a:masterClrMapping/>
  </p:clrMapOvr>
  <p:transition spd="slow" advTm="58059">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How Strategic Planning Can Affect Content Marketing</a:t>
            </a:r>
          </a:p>
        </p:txBody>
      </p:sp>
      <p:sp>
        <p:nvSpPr>
          <p:cNvPr id="7" name="Shape 67">
            <a:extLst>
              <a:ext uri="{FF2B5EF4-FFF2-40B4-BE49-F238E27FC236}">
                <a16:creationId xmlns:a16="http://schemas.microsoft.com/office/drawing/2014/main" id="{165642D9-B148-F745-9BE6-C5E55DD11834}"/>
              </a:ext>
            </a:extLst>
          </p:cNvPr>
          <p:cNvSpPr/>
          <p:nvPr/>
        </p:nvSpPr>
        <p:spPr>
          <a:xfrm>
            <a:off x="3415211" y="1228545"/>
            <a:ext cx="5634658" cy="1399197"/>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b="1" dirty="0">
                <a:solidFill>
                  <a:schemeClr val="tx1"/>
                </a:solidFill>
                <a:latin typeface="Avenir Book" panose="02000503020000020003" pitchFamily="2" charset="0"/>
              </a:rPr>
              <a:t>Your strategic plan determines your priorities.</a:t>
            </a:r>
          </a:p>
          <a:p>
            <a:pPr>
              <a:lnSpc>
                <a:spcPts val="2400"/>
              </a:lnSpc>
              <a:defRPr sz="1600">
                <a:solidFill>
                  <a:srgbClr val="004B54"/>
                </a:solidFill>
                <a:latin typeface="Avenir Heavy"/>
                <a:ea typeface="Avenir Heavy"/>
                <a:cs typeface="Avenir Heavy"/>
                <a:sym typeface="Avenir Heavy"/>
              </a:defRPr>
            </a:pPr>
            <a:endParaRPr lang="en-CA" sz="1600" b="1"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How do you </a:t>
            </a:r>
            <a:r>
              <a:rPr lang="en-CA" sz="1600" u="sng" dirty="0">
                <a:solidFill>
                  <a:schemeClr val="tx1"/>
                </a:solidFill>
                <a:latin typeface="Avenir Book" panose="02000503020000020003" pitchFamily="2" charset="0"/>
              </a:rPr>
              <a:t>prove</a:t>
            </a:r>
            <a:r>
              <a:rPr lang="en-CA" sz="1600" dirty="0">
                <a:solidFill>
                  <a:schemeClr val="tx1"/>
                </a:solidFill>
                <a:latin typeface="Avenir Book" panose="02000503020000020003" pitchFamily="2" charset="0"/>
              </a:rPr>
              <a:t> what your priorities are? Priorities are demonstrated by where you spend your money.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3" name="Picture 2">
            <a:extLst>
              <a:ext uri="{FF2B5EF4-FFF2-40B4-BE49-F238E27FC236}">
                <a16:creationId xmlns:a16="http://schemas.microsoft.com/office/drawing/2014/main" id="{DBEFB8CA-D97B-35E4-C176-8DFA688578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0256" y="988930"/>
            <a:ext cx="3165639" cy="3165639"/>
          </a:xfrm>
          <a:prstGeom prst="rect">
            <a:avLst/>
          </a:prstGeom>
        </p:spPr>
      </p:pic>
    </p:spTree>
    <p:extLst>
      <p:ext uri="{BB962C8B-B14F-4D97-AF65-F5344CB8AC3E}">
        <p14:creationId xmlns:p14="http://schemas.microsoft.com/office/powerpoint/2010/main" val="2921128671"/>
      </p:ext>
    </p:extLst>
  </p:cSld>
  <p:clrMapOvr>
    <a:masterClrMapping/>
  </p:clrMapOvr>
  <p:transition spd="slow" advTm="58059">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How Strategic Planning Can Affect Content Marketing</a:t>
            </a:r>
          </a:p>
        </p:txBody>
      </p:sp>
      <p:sp>
        <p:nvSpPr>
          <p:cNvPr id="7" name="Shape 67">
            <a:extLst>
              <a:ext uri="{FF2B5EF4-FFF2-40B4-BE49-F238E27FC236}">
                <a16:creationId xmlns:a16="http://schemas.microsoft.com/office/drawing/2014/main" id="{165642D9-B148-F745-9BE6-C5E55DD11834}"/>
              </a:ext>
            </a:extLst>
          </p:cNvPr>
          <p:cNvSpPr/>
          <p:nvPr/>
        </p:nvSpPr>
        <p:spPr>
          <a:xfrm>
            <a:off x="3415211" y="1228545"/>
            <a:ext cx="5634658" cy="1706973"/>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b="1" dirty="0">
                <a:solidFill>
                  <a:schemeClr val="tx1"/>
                </a:solidFill>
                <a:latin typeface="Avenir Book" panose="02000503020000020003" pitchFamily="2" charset="0"/>
              </a:rPr>
              <a:t>Final break out session on Strategic Planning:</a:t>
            </a:r>
          </a:p>
          <a:p>
            <a:pPr>
              <a:lnSpc>
                <a:spcPts val="2400"/>
              </a:lnSpc>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In your assigned groups, discuss what you think the strategic plan is for your company, and how you may allocate budget to support your strategic plan.</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3" name="Picture 2">
            <a:extLst>
              <a:ext uri="{FF2B5EF4-FFF2-40B4-BE49-F238E27FC236}">
                <a16:creationId xmlns:a16="http://schemas.microsoft.com/office/drawing/2014/main" id="{DBEFB8CA-D97B-35E4-C176-8DFA688578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0256" y="988930"/>
            <a:ext cx="3165639" cy="3165639"/>
          </a:xfrm>
          <a:prstGeom prst="rect">
            <a:avLst/>
          </a:prstGeom>
        </p:spPr>
      </p:pic>
    </p:spTree>
    <p:extLst>
      <p:ext uri="{BB962C8B-B14F-4D97-AF65-F5344CB8AC3E}">
        <p14:creationId xmlns:p14="http://schemas.microsoft.com/office/powerpoint/2010/main" val="1916296829"/>
      </p:ext>
    </p:extLst>
  </p:cSld>
  <p:clrMapOvr>
    <a:masterClrMapping/>
  </p:clrMapOvr>
  <p:transition spd="slow" advTm="58059">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90A2E9-CEAE-8C4F-AB4E-2B4DD18B9BA6}"/>
              </a:ext>
            </a:extLst>
          </p:cNvPr>
          <p:cNvSpPr/>
          <p:nvPr/>
        </p:nvSpPr>
        <p:spPr>
          <a:xfrm>
            <a:off x="0" y="1046922"/>
            <a:ext cx="9144000" cy="30214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6" name="TextBox 15">
            <a:extLst>
              <a:ext uri="{FF2B5EF4-FFF2-40B4-BE49-F238E27FC236}">
                <a16:creationId xmlns:a16="http://schemas.microsoft.com/office/drawing/2014/main" id="{CF9FA653-8C12-CA44-93A9-47665A0B4D6A}"/>
              </a:ext>
            </a:extLst>
          </p:cNvPr>
          <p:cNvSpPr txBox="1"/>
          <p:nvPr/>
        </p:nvSpPr>
        <p:spPr>
          <a:xfrm>
            <a:off x="981455" y="1331591"/>
            <a:ext cx="7181090" cy="1754326"/>
          </a:xfrm>
          <a:prstGeom prst="rect">
            <a:avLst/>
          </a:prstGeom>
          <a:noFill/>
        </p:spPr>
        <p:txBody>
          <a:bodyPr wrap="square" rtlCol="0">
            <a:spAutoFit/>
          </a:bodyPr>
          <a:lstStyle/>
          <a:p>
            <a:pPr algn="ctr"/>
            <a:r>
              <a:rPr lang="en-US" sz="5400" b="1" dirty="0">
                <a:solidFill>
                  <a:schemeClr val="bg1"/>
                </a:solidFill>
                <a:latin typeface="Avenir Black" panose="02000503020000020003" pitchFamily="2" charset="0"/>
                <a:ea typeface="Avenir Black" charset="0"/>
                <a:cs typeface="Avenir Black" charset="0"/>
              </a:rPr>
              <a:t>Content Marketing Planning &amp; Analysis</a:t>
            </a:r>
          </a:p>
        </p:txBody>
      </p:sp>
      <p:pic>
        <p:nvPicPr>
          <p:cNvPr id="17" name="Picture 16">
            <a:extLst>
              <a:ext uri="{FF2B5EF4-FFF2-40B4-BE49-F238E27FC236}">
                <a16:creationId xmlns:a16="http://schemas.microsoft.com/office/drawing/2014/main" id="{CE84BBD0-6D34-4D4F-8347-E2384349E8AA}"/>
              </a:ext>
            </a:extLst>
          </p:cNvPr>
          <p:cNvPicPr>
            <a:picLocks noChangeAspect="1"/>
          </p:cNvPicPr>
          <p:nvPr/>
        </p:nvPicPr>
        <p:blipFill>
          <a:blip r:embed="rId2"/>
          <a:stretch>
            <a:fillRect/>
          </a:stretch>
        </p:blipFill>
        <p:spPr>
          <a:xfrm>
            <a:off x="5210648" y="242094"/>
            <a:ext cx="3565385" cy="484188"/>
          </a:xfrm>
          <a:prstGeom prst="rect">
            <a:avLst/>
          </a:prstGeom>
        </p:spPr>
      </p:pic>
      <p:cxnSp>
        <p:nvCxnSpPr>
          <p:cNvPr id="18" name="Straight Connector 17">
            <a:extLst>
              <a:ext uri="{FF2B5EF4-FFF2-40B4-BE49-F238E27FC236}">
                <a16:creationId xmlns:a16="http://schemas.microsoft.com/office/drawing/2014/main" id="{067D74BB-E28D-8747-AA1B-B536896D9E73}"/>
              </a:ext>
            </a:extLst>
          </p:cNvPr>
          <p:cNvCxnSpPr/>
          <p:nvPr/>
        </p:nvCxnSpPr>
        <p:spPr>
          <a:xfrm>
            <a:off x="-185529" y="4147933"/>
            <a:ext cx="9528313" cy="0"/>
          </a:xfrm>
          <a:prstGeom prst="line">
            <a:avLst/>
          </a:prstGeom>
          <a:noFill/>
          <a:ln w="25400" cap="flat">
            <a:solidFill>
              <a:schemeClr val="tx1"/>
            </a:solidFill>
            <a:prstDash val="solid"/>
            <a:round/>
          </a:ln>
          <a:effectLst>
            <a:outerShdw blurRad="38100" dist="20000" dir="5400000" rotWithShape="0">
              <a:srgbClr val="000000">
                <a:alpha val="0"/>
              </a:srgbClr>
            </a:outerShdw>
          </a:effectLst>
          <a:sp3d/>
        </p:spPr>
        <p:style>
          <a:lnRef idx="0">
            <a:scrgbClr r="0" g="0" b="0"/>
          </a:lnRef>
          <a:fillRef idx="0">
            <a:scrgbClr r="0" g="0" b="0"/>
          </a:fillRef>
          <a:effectRef idx="0">
            <a:scrgbClr r="0" g="0" b="0"/>
          </a:effectRef>
          <a:fontRef idx="none"/>
        </p:style>
      </p:cxnSp>
      <p:sp>
        <p:nvSpPr>
          <p:cNvPr id="2" name="Shape 65">
            <a:extLst>
              <a:ext uri="{FF2B5EF4-FFF2-40B4-BE49-F238E27FC236}">
                <a16:creationId xmlns:a16="http://schemas.microsoft.com/office/drawing/2014/main" id="{C2CACB25-AE5F-0A2A-609C-C7D9C31B0C64}"/>
              </a:ext>
            </a:extLst>
          </p:cNvPr>
          <p:cNvSpPr txBox="1">
            <a:spLocks/>
          </p:cNvSpPr>
          <p:nvPr/>
        </p:nvSpPr>
        <p:spPr>
          <a:xfrm>
            <a:off x="2358003" y="3339894"/>
            <a:ext cx="4427994" cy="577722"/>
          </a:xfrm>
          <a:prstGeom prst="rect">
            <a:avLst/>
          </a:prstGeom>
        </p:spPr>
        <p:txBody>
          <a:bodyPr>
            <a:normAutofit/>
          </a:bodyPr>
          <a:lstStyle>
            <a:lvl1pPr marL="0" marR="0" indent="0" algn="r" defTabSz="676655" rtl="0" latinLnBrk="0">
              <a:lnSpc>
                <a:spcPct val="100000"/>
              </a:lnSpc>
              <a:spcBef>
                <a:spcPts val="0"/>
              </a:spcBef>
              <a:spcAft>
                <a:spcPts val="0"/>
              </a:spcAft>
              <a:buClrTx/>
              <a:buSzTx/>
              <a:buFontTx/>
              <a:buNone/>
              <a:tabLst/>
              <a:defRPr sz="2220" b="0" i="0" u="none" strike="noStrike" cap="none" spc="0" baseline="0">
                <a:ln>
                  <a:noFill/>
                </a:ln>
                <a:solidFill>
                  <a:srgbClr val="C00000"/>
                </a:solidFill>
                <a:uFillTx/>
                <a:latin typeface="Avenir Book"/>
                <a:ea typeface="Avenir Book"/>
                <a:cs typeface="Avenir Book"/>
                <a:sym typeface="Avenir Book"/>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algn="ctr" hangingPunct="1"/>
            <a:r>
              <a:rPr lang="en-CA" sz="2400" dirty="0">
                <a:solidFill>
                  <a:schemeClr val="bg1"/>
                </a:solidFill>
              </a:rPr>
              <a:t>Day 1 Synchronous Session </a:t>
            </a:r>
          </a:p>
        </p:txBody>
      </p:sp>
    </p:spTree>
    <p:extLst>
      <p:ext uri="{BB962C8B-B14F-4D97-AF65-F5344CB8AC3E}">
        <p14:creationId xmlns:p14="http://schemas.microsoft.com/office/powerpoint/2010/main" val="1773466315"/>
      </p:ext>
    </p:extLst>
  </p:cSld>
  <p:clrMapOvr>
    <a:masterClrMapping/>
  </p:clrMapOvr>
  <p:transition spd="slow" advTm="8894">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How Strategic Planning Can Affect Content Marketing</a:t>
            </a:r>
          </a:p>
        </p:txBody>
      </p:sp>
      <p:sp>
        <p:nvSpPr>
          <p:cNvPr id="7" name="Shape 67">
            <a:extLst>
              <a:ext uri="{FF2B5EF4-FFF2-40B4-BE49-F238E27FC236}">
                <a16:creationId xmlns:a16="http://schemas.microsoft.com/office/drawing/2014/main" id="{165642D9-B148-F745-9BE6-C5E55DD11834}"/>
              </a:ext>
            </a:extLst>
          </p:cNvPr>
          <p:cNvSpPr/>
          <p:nvPr/>
        </p:nvSpPr>
        <p:spPr>
          <a:xfrm>
            <a:off x="3704733" y="1228545"/>
            <a:ext cx="5345135" cy="2322527"/>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b="1" dirty="0">
                <a:solidFill>
                  <a:schemeClr val="tx1"/>
                </a:solidFill>
                <a:latin typeface="Avenir Book" panose="02000503020000020003" pitchFamily="2" charset="0"/>
              </a:rPr>
              <a:t>Before answering Kyley’s question about Pinterest, I checked on her strategic plan.</a:t>
            </a: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What was she trying to achieve?</a:t>
            </a:r>
          </a:p>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What direction was her work going?</a:t>
            </a:r>
          </a:p>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Did she have the resources needed, and was she okay allocating them to new efforts?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2" name="Picture 1">
            <a:extLst>
              <a:ext uri="{FF2B5EF4-FFF2-40B4-BE49-F238E27FC236}">
                <a16:creationId xmlns:a16="http://schemas.microsoft.com/office/drawing/2014/main" id="{77CFBB4F-5FDE-4807-E2DD-3977D34A09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249" y="1102937"/>
            <a:ext cx="3216962" cy="3216962"/>
          </a:xfrm>
          <a:prstGeom prst="rect">
            <a:avLst/>
          </a:prstGeom>
        </p:spPr>
      </p:pic>
    </p:spTree>
    <p:extLst>
      <p:ext uri="{BB962C8B-B14F-4D97-AF65-F5344CB8AC3E}">
        <p14:creationId xmlns:p14="http://schemas.microsoft.com/office/powerpoint/2010/main" val="594771739"/>
      </p:ext>
    </p:extLst>
  </p:cSld>
  <p:clrMapOvr>
    <a:masterClrMapping/>
  </p:clrMapOvr>
  <p:transition spd="slow" advTm="58059">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SMART Goals </a:t>
            </a:r>
          </a:p>
        </p:txBody>
      </p:sp>
      <p:sp>
        <p:nvSpPr>
          <p:cNvPr id="7" name="Shape 67">
            <a:extLst>
              <a:ext uri="{FF2B5EF4-FFF2-40B4-BE49-F238E27FC236}">
                <a16:creationId xmlns:a16="http://schemas.microsoft.com/office/drawing/2014/main" id="{165642D9-B148-F745-9BE6-C5E55DD11834}"/>
              </a:ext>
            </a:extLst>
          </p:cNvPr>
          <p:cNvSpPr/>
          <p:nvPr/>
        </p:nvSpPr>
        <p:spPr>
          <a:xfrm>
            <a:off x="3965014" y="1023347"/>
            <a:ext cx="4930355" cy="3245856"/>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SMART is a common methodology used to make sure we do things we intend to do. SMART is an acronym for</a:t>
            </a:r>
          </a:p>
          <a:p>
            <a:pPr>
              <a:lnSpc>
                <a:spcPts val="2400"/>
              </a:lnSpc>
              <a:defRPr sz="1600">
                <a:solidFill>
                  <a:srgbClr val="004B54"/>
                </a:solidFill>
                <a:latin typeface="Avenir Heavy"/>
                <a:ea typeface="Avenir Heavy"/>
                <a:cs typeface="Avenir Heavy"/>
                <a:sym typeface="Avenir Heavy"/>
              </a:defRPr>
            </a:pPr>
            <a:r>
              <a:rPr lang="en-CA" sz="1600" b="1" dirty="0">
                <a:solidFill>
                  <a:schemeClr val="tx1"/>
                </a:solidFill>
                <a:latin typeface="Avenir Book" panose="02000503020000020003" pitchFamily="2" charset="0"/>
              </a:rPr>
              <a:t>Specific </a:t>
            </a:r>
          </a:p>
          <a:p>
            <a:pPr>
              <a:lnSpc>
                <a:spcPts val="2400"/>
              </a:lnSpc>
              <a:defRPr sz="1600">
                <a:solidFill>
                  <a:srgbClr val="004B54"/>
                </a:solidFill>
                <a:latin typeface="Avenir Heavy"/>
                <a:ea typeface="Avenir Heavy"/>
                <a:cs typeface="Avenir Heavy"/>
                <a:sym typeface="Avenir Heavy"/>
              </a:defRPr>
            </a:pPr>
            <a:r>
              <a:rPr lang="en-CA" sz="1600" b="1" dirty="0">
                <a:solidFill>
                  <a:schemeClr val="tx1"/>
                </a:solidFill>
                <a:latin typeface="Avenir Book" panose="02000503020000020003" pitchFamily="2" charset="0"/>
              </a:rPr>
              <a:t>Measurable</a:t>
            </a:r>
          </a:p>
          <a:p>
            <a:pPr>
              <a:lnSpc>
                <a:spcPts val="2400"/>
              </a:lnSpc>
              <a:defRPr sz="1600">
                <a:solidFill>
                  <a:srgbClr val="004B54"/>
                </a:solidFill>
                <a:latin typeface="Avenir Heavy"/>
                <a:ea typeface="Avenir Heavy"/>
                <a:cs typeface="Avenir Heavy"/>
                <a:sym typeface="Avenir Heavy"/>
              </a:defRPr>
            </a:pPr>
            <a:r>
              <a:rPr lang="en-CA" sz="1600" b="1" dirty="0">
                <a:solidFill>
                  <a:schemeClr val="tx1"/>
                </a:solidFill>
                <a:latin typeface="Avenir Book" panose="02000503020000020003" pitchFamily="2" charset="0"/>
              </a:rPr>
              <a:t>Achievable </a:t>
            </a:r>
          </a:p>
          <a:p>
            <a:pPr>
              <a:lnSpc>
                <a:spcPts val="2400"/>
              </a:lnSpc>
              <a:defRPr sz="1600">
                <a:solidFill>
                  <a:srgbClr val="004B54"/>
                </a:solidFill>
                <a:latin typeface="Avenir Heavy"/>
                <a:ea typeface="Avenir Heavy"/>
                <a:cs typeface="Avenir Heavy"/>
                <a:sym typeface="Avenir Heavy"/>
              </a:defRPr>
            </a:pPr>
            <a:r>
              <a:rPr lang="en-CA" sz="1600" b="1" dirty="0">
                <a:solidFill>
                  <a:schemeClr val="tx1"/>
                </a:solidFill>
                <a:latin typeface="Avenir Book" panose="02000503020000020003" pitchFamily="2" charset="0"/>
              </a:rPr>
              <a:t>Realistic </a:t>
            </a:r>
          </a:p>
          <a:p>
            <a:pPr>
              <a:lnSpc>
                <a:spcPts val="2400"/>
              </a:lnSpc>
              <a:defRPr sz="1600">
                <a:solidFill>
                  <a:srgbClr val="004B54"/>
                </a:solidFill>
                <a:latin typeface="Avenir Heavy"/>
                <a:ea typeface="Avenir Heavy"/>
                <a:cs typeface="Avenir Heavy"/>
                <a:sym typeface="Avenir Heavy"/>
              </a:defRPr>
            </a:pPr>
            <a:r>
              <a:rPr lang="en-CA" sz="1600" b="1" dirty="0">
                <a:solidFill>
                  <a:schemeClr val="tx1"/>
                </a:solidFill>
                <a:latin typeface="Avenir Book" panose="02000503020000020003" pitchFamily="2" charset="0"/>
              </a:rPr>
              <a:t>Timely</a:t>
            </a:r>
          </a:p>
          <a:p>
            <a:pPr>
              <a:lnSpc>
                <a:spcPts val="2400"/>
              </a:lnSpc>
              <a:defRPr sz="1600">
                <a:solidFill>
                  <a:srgbClr val="004B54"/>
                </a:solidFill>
                <a:latin typeface="Avenir Heavy"/>
                <a:ea typeface="Avenir Heavy"/>
                <a:cs typeface="Avenir Heavy"/>
                <a:sym typeface="Avenir Heavy"/>
              </a:defRPr>
            </a:pPr>
            <a:endParaRPr lang="en-CA" sz="1600" b="1"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b="1" dirty="0">
                <a:solidFill>
                  <a:schemeClr val="tx1"/>
                </a:solidFill>
                <a:latin typeface="Avenir Book" panose="02000503020000020003" pitchFamily="2" charset="0"/>
              </a:rPr>
              <a:t>(Corporate Finance Institute Team, 2022)</a:t>
            </a:r>
            <a:endParaRPr lang="en-CA" sz="1600" dirty="0">
              <a:solidFill>
                <a:schemeClr val="tx1"/>
              </a:solidFill>
              <a:latin typeface="Avenir Book" panose="02000503020000020003" pitchFamily="2" charset="0"/>
            </a:endParaRP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4" name="Picture 3" descr="A person holding a tablet&#10;&#10;Description automatically generated with low confidence">
            <a:extLst>
              <a:ext uri="{FF2B5EF4-FFF2-40B4-BE49-F238E27FC236}">
                <a16:creationId xmlns:a16="http://schemas.microsoft.com/office/drawing/2014/main" id="{CD9ADA23-32F2-B15A-5F2F-C2F03B33F3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631" y="989814"/>
            <a:ext cx="3456102" cy="3456102"/>
          </a:xfrm>
          <a:prstGeom prst="rect">
            <a:avLst/>
          </a:prstGeom>
        </p:spPr>
      </p:pic>
    </p:spTree>
    <p:extLst>
      <p:ext uri="{BB962C8B-B14F-4D97-AF65-F5344CB8AC3E}">
        <p14:creationId xmlns:p14="http://schemas.microsoft.com/office/powerpoint/2010/main" val="1356923645"/>
      </p:ext>
    </p:extLst>
  </p:cSld>
  <p:clrMapOvr>
    <a:masterClrMapping/>
  </p:clrMapOvr>
  <p:transition spd="slow" advTm="58059">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SMART Goals </a:t>
            </a:r>
          </a:p>
        </p:txBody>
      </p:sp>
      <p:sp>
        <p:nvSpPr>
          <p:cNvPr id="7" name="Shape 67">
            <a:extLst>
              <a:ext uri="{FF2B5EF4-FFF2-40B4-BE49-F238E27FC236}">
                <a16:creationId xmlns:a16="http://schemas.microsoft.com/office/drawing/2014/main" id="{165642D9-B148-F745-9BE6-C5E55DD11834}"/>
              </a:ext>
            </a:extLst>
          </p:cNvPr>
          <p:cNvSpPr/>
          <p:nvPr/>
        </p:nvSpPr>
        <p:spPr>
          <a:xfrm>
            <a:off x="3955585" y="1021239"/>
            <a:ext cx="4930355" cy="783644"/>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SMART Goals are often taught in the form of a chart: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4" name="Picture 3" descr="A person holding a tablet&#10;&#10;Description automatically generated with low confidence">
            <a:extLst>
              <a:ext uri="{FF2B5EF4-FFF2-40B4-BE49-F238E27FC236}">
                <a16:creationId xmlns:a16="http://schemas.microsoft.com/office/drawing/2014/main" id="{CD9ADA23-32F2-B15A-5F2F-C2F03B33F3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631" y="989814"/>
            <a:ext cx="3456102" cy="3456102"/>
          </a:xfrm>
          <a:prstGeom prst="rect">
            <a:avLst/>
          </a:prstGeom>
        </p:spPr>
      </p:pic>
      <p:graphicFrame>
        <p:nvGraphicFramePr>
          <p:cNvPr id="2" name="Table 2">
            <a:extLst>
              <a:ext uri="{FF2B5EF4-FFF2-40B4-BE49-F238E27FC236}">
                <a16:creationId xmlns:a16="http://schemas.microsoft.com/office/drawing/2014/main" id="{CB92276E-A652-3388-B770-91D93BF038A7}"/>
              </a:ext>
            </a:extLst>
          </p:cNvPr>
          <p:cNvGraphicFramePr>
            <a:graphicFrameLocks noGrp="1"/>
          </p:cNvGraphicFramePr>
          <p:nvPr/>
        </p:nvGraphicFramePr>
        <p:xfrm>
          <a:off x="3955586" y="2035999"/>
          <a:ext cx="5094280" cy="1127760"/>
        </p:xfrm>
        <a:graphic>
          <a:graphicData uri="http://schemas.openxmlformats.org/drawingml/2006/table">
            <a:tbl>
              <a:tblPr firstRow="1" bandRow="1">
                <a:tableStyleId>{5940675A-B579-460E-94D1-54222C63F5DA}</a:tableStyleId>
              </a:tblPr>
              <a:tblGrid>
                <a:gridCol w="1018856">
                  <a:extLst>
                    <a:ext uri="{9D8B030D-6E8A-4147-A177-3AD203B41FA5}">
                      <a16:colId xmlns:a16="http://schemas.microsoft.com/office/drawing/2014/main" val="595634945"/>
                    </a:ext>
                  </a:extLst>
                </a:gridCol>
                <a:gridCol w="1018856">
                  <a:extLst>
                    <a:ext uri="{9D8B030D-6E8A-4147-A177-3AD203B41FA5}">
                      <a16:colId xmlns:a16="http://schemas.microsoft.com/office/drawing/2014/main" val="906292274"/>
                    </a:ext>
                  </a:extLst>
                </a:gridCol>
                <a:gridCol w="1018856">
                  <a:extLst>
                    <a:ext uri="{9D8B030D-6E8A-4147-A177-3AD203B41FA5}">
                      <a16:colId xmlns:a16="http://schemas.microsoft.com/office/drawing/2014/main" val="1912621539"/>
                    </a:ext>
                  </a:extLst>
                </a:gridCol>
                <a:gridCol w="1018856">
                  <a:extLst>
                    <a:ext uri="{9D8B030D-6E8A-4147-A177-3AD203B41FA5}">
                      <a16:colId xmlns:a16="http://schemas.microsoft.com/office/drawing/2014/main" val="1428436951"/>
                    </a:ext>
                  </a:extLst>
                </a:gridCol>
                <a:gridCol w="1018856">
                  <a:extLst>
                    <a:ext uri="{9D8B030D-6E8A-4147-A177-3AD203B41FA5}">
                      <a16:colId xmlns:a16="http://schemas.microsoft.com/office/drawing/2014/main" val="598823934"/>
                    </a:ext>
                  </a:extLst>
                </a:gridCol>
              </a:tblGrid>
              <a:tr h="370840">
                <a:tc>
                  <a:txBody>
                    <a:bodyPr/>
                    <a:lstStyle/>
                    <a:p>
                      <a:pPr algn="ctr"/>
                      <a:r>
                        <a:rPr lang="en-US" sz="2000" dirty="0"/>
                        <a:t>S</a:t>
                      </a:r>
                    </a:p>
                  </a:txBody>
                  <a:tcPr/>
                </a:tc>
                <a:tc>
                  <a:txBody>
                    <a:bodyPr/>
                    <a:lstStyle/>
                    <a:p>
                      <a:pPr algn="ctr"/>
                      <a:r>
                        <a:rPr lang="en-US" sz="2000" dirty="0"/>
                        <a:t>M</a:t>
                      </a:r>
                    </a:p>
                  </a:txBody>
                  <a:tcPr/>
                </a:tc>
                <a:tc>
                  <a:txBody>
                    <a:bodyPr/>
                    <a:lstStyle/>
                    <a:p>
                      <a:pPr algn="ctr"/>
                      <a:r>
                        <a:rPr lang="en-US" sz="2000" dirty="0"/>
                        <a:t>A</a:t>
                      </a:r>
                    </a:p>
                  </a:txBody>
                  <a:tcPr/>
                </a:tc>
                <a:tc>
                  <a:txBody>
                    <a:bodyPr/>
                    <a:lstStyle/>
                    <a:p>
                      <a:pPr algn="ctr"/>
                      <a:r>
                        <a:rPr lang="en-US" sz="2000" dirty="0"/>
                        <a:t>R</a:t>
                      </a:r>
                    </a:p>
                  </a:txBody>
                  <a:tcPr/>
                </a:tc>
                <a:tc>
                  <a:txBody>
                    <a:bodyPr/>
                    <a:lstStyle/>
                    <a:p>
                      <a:pPr algn="ctr"/>
                      <a:r>
                        <a:rPr lang="en-US" sz="2000" dirty="0"/>
                        <a:t>T</a:t>
                      </a:r>
                    </a:p>
                  </a:txBody>
                  <a:tcPr/>
                </a:tc>
                <a:extLst>
                  <a:ext uri="{0D108BD9-81ED-4DB2-BD59-A6C34878D82A}">
                    <a16:rowId xmlns:a16="http://schemas.microsoft.com/office/drawing/2014/main" val="763232692"/>
                  </a:ext>
                </a:extLst>
              </a:tr>
              <a:tr h="370840">
                <a:tc>
                  <a:txBody>
                    <a:bodyPr/>
                    <a:lstStyle/>
                    <a:p>
                      <a:pPr algn="l"/>
                      <a:r>
                        <a:rPr lang="en-US" sz="1400" dirty="0"/>
                        <a:t>Specific part of the goal.</a:t>
                      </a:r>
                    </a:p>
                  </a:txBody>
                  <a:tcPr/>
                </a:tc>
                <a:tc>
                  <a:txBody>
                    <a:bodyPr/>
                    <a:lstStyle/>
                    <a:p>
                      <a:pPr algn="l"/>
                      <a:r>
                        <a:rPr lang="en-US" sz="1000" dirty="0"/>
                        <a:t>Measurable</a:t>
                      </a:r>
                      <a:r>
                        <a:rPr lang="en-US" sz="1400" dirty="0"/>
                        <a:t> part of the goal</a:t>
                      </a:r>
                    </a:p>
                  </a:txBody>
                  <a:tcPr/>
                </a:tc>
                <a:tc>
                  <a:txBody>
                    <a:bodyPr/>
                    <a:lstStyle/>
                    <a:p>
                      <a:pPr algn="l"/>
                      <a:r>
                        <a:rPr lang="en-US" sz="1000" dirty="0"/>
                        <a:t>Achievable </a:t>
                      </a:r>
                      <a:r>
                        <a:rPr lang="en-US" sz="1400" dirty="0"/>
                        <a:t>part of the goal </a:t>
                      </a:r>
                    </a:p>
                  </a:txBody>
                  <a:tcPr/>
                </a:tc>
                <a:tc>
                  <a:txBody>
                    <a:bodyPr/>
                    <a:lstStyle/>
                    <a:p>
                      <a:pPr algn="l"/>
                      <a:r>
                        <a:rPr lang="en-US" sz="1400" dirty="0"/>
                        <a:t>Relevant part of the goal.</a:t>
                      </a:r>
                    </a:p>
                  </a:txBody>
                  <a:tcPr/>
                </a:tc>
                <a:tc>
                  <a:txBody>
                    <a:bodyPr/>
                    <a:lstStyle/>
                    <a:p>
                      <a:pPr algn="l"/>
                      <a:r>
                        <a:rPr lang="en-US" sz="1400" dirty="0"/>
                        <a:t>Timely part of the goal.</a:t>
                      </a:r>
                    </a:p>
                  </a:txBody>
                  <a:tcPr/>
                </a:tc>
                <a:extLst>
                  <a:ext uri="{0D108BD9-81ED-4DB2-BD59-A6C34878D82A}">
                    <a16:rowId xmlns:a16="http://schemas.microsoft.com/office/drawing/2014/main" val="1105168997"/>
                  </a:ext>
                </a:extLst>
              </a:tr>
            </a:tbl>
          </a:graphicData>
        </a:graphic>
      </p:graphicFrame>
      <p:sp>
        <p:nvSpPr>
          <p:cNvPr id="3" name="Shape 67">
            <a:extLst>
              <a:ext uri="{FF2B5EF4-FFF2-40B4-BE49-F238E27FC236}">
                <a16:creationId xmlns:a16="http://schemas.microsoft.com/office/drawing/2014/main" id="{C6BAFB0D-4DED-B7F7-F2B5-4DA0D2C3449A}"/>
              </a:ext>
            </a:extLst>
          </p:cNvPr>
          <p:cNvSpPr/>
          <p:nvPr/>
        </p:nvSpPr>
        <p:spPr>
          <a:xfrm>
            <a:off x="3955586" y="3354496"/>
            <a:ext cx="4930355" cy="1091420"/>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u="sng" dirty="0">
                <a:solidFill>
                  <a:schemeClr val="tx1"/>
                </a:solidFill>
                <a:latin typeface="Avenir Book" panose="02000503020000020003" pitchFamily="2" charset="0"/>
              </a:rPr>
              <a:t>This is inaccurate.</a:t>
            </a: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SMART Goals are written as a statement, usually one sentence, no more than three. </a:t>
            </a:r>
          </a:p>
        </p:txBody>
      </p:sp>
    </p:spTree>
    <p:extLst>
      <p:ext uri="{BB962C8B-B14F-4D97-AF65-F5344CB8AC3E}">
        <p14:creationId xmlns:p14="http://schemas.microsoft.com/office/powerpoint/2010/main" val="2974278780"/>
      </p:ext>
    </p:extLst>
  </p:cSld>
  <p:clrMapOvr>
    <a:masterClrMapping/>
  </p:clrMapOvr>
  <p:transition spd="slow" advTm="58059">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SMART Goals &amp; Strategic Planning </a:t>
            </a:r>
          </a:p>
        </p:txBody>
      </p:sp>
      <p:sp>
        <p:nvSpPr>
          <p:cNvPr id="7" name="Shape 67">
            <a:extLst>
              <a:ext uri="{FF2B5EF4-FFF2-40B4-BE49-F238E27FC236}">
                <a16:creationId xmlns:a16="http://schemas.microsoft.com/office/drawing/2014/main" id="{165642D9-B148-F745-9BE6-C5E55DD11834}"/>
              </a:ext>
            </a:extLst>
          </p:cNvPr>
          <p:cNvSpPr/>
          <p:nvPr/>
        </p:nvSpPr>
        <p:spPr>
          <a:xfrm>
            <a:off x="3955585" y="1021239"/>
            <a:ext cx="4930355" cy="783644"/>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A SMART Goal we may right for Coaching with Kyley is:</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3" name="Shape 67">
            <a:extLst>
              <a:ext uri="{FF2B5EF4-FFF2-40B4-BE49-F238E27FC236}">
                <a16:creationId xmlns:a16="http://schemas.microsoft.com/office/drawing/2014/main" id="{C6BAFB0D-4DED-B7F7-F2B5-4DA0D2C3449A}"/>
              </a:ext>
            </a:extLst>
          </p:cNvPr>
          <p:cNvSpPr/>
          <p:nvPr/>
        </p:nvSpPr>
        <p:spPr>
          <a:xfrm>
            <a:off x="3955584" y="2012613"/>
            <a:ext cx="4930355" cy="1706973"/>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Attract 15 new coaching </a:t>
            </a:r>
          </a:p>
          <a:p>
            <a:pPr>
              <a:lnSpc>
                <a:spcPts val="2400"/>
              </a:lnSpc>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clients (a 20% increase) in</a:t>
            </a:r>
          </a:p>
          <a:p>
            <a:pPr>
              <a:lnSpc>
                <a:spcPts val="2400"/>
              </a:lnSpc>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 the next six months for hourly coaching.</a:t>
            </a:r>
          </a:p>
        </p:txBody>
      </p:sp>
      <p:pic>
        <p:nvPicPr>
          <p:cNvPr id="5" name="Picture 4">
            <a:extLst>
              <a:ext uri="{FF2B5EF4-FFF2-40B4-BE49-F238E27FC236}">
                <a16:creationId xmlns:a16="http://schemas.microsoft.com/office/drawing/2014/main" id="{7390B234-4495-7A19-6C1D-7942AB94BB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249" y="1102937"/>
            <a:ext cx="3216962" cy="3216962"/>
          </a:xfrm>
          <a:prstGeom prst="rect">
            <a:avLst/>
          </a:prstGeom>
        </p:spPr>
      </p:pic>
    </p:spTree>
    <p:extLst>
      <p:ext uri="{BB962C8B-B14F-4D97-AF65-F5344CB8AC3E}">
        <p14:creationId xmlns:p14="http://schemas.microsoft.com/office/powerpoint/2010/main" val="2504239623"/>
      </p:ext>
    </p:extLst>
  </p:cSld>
  <p:clrMapOvr>
    <a:masterClrMapping/>
  </p:clrMapOvr>
  <p:transition spd="slow" advTm="58059">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SMART Goals &amp; Strategic Planning </a:t>
            </a:r>
          </a:p>
        </p:txBody>
      </p:sp>
      <p:sp>
        <p:nvSpPr>
          <p:cNvPr id="7" name="Shape 67">
            <a:extLst>
              <a:ext uri="{FF2B5EF4-FFF2-40B4-BE49-F238E27FC236}">
                <a16:creationId xmlns:a16="http://schemas.microsoft.com/office/drawing/2014/main" id="{165642D9-B148-F745-9BE6-C5E55DD11834}"/>
              </a:ext>
            </a:extLst>
          </p:cNvPr>
          <p:cNvSpPr/>
          <p:nvPr/>
        </p:nvSpPr>
        <p:spPr>
          <a:xfrm>
            <a:off x="3955585" y="1021239"/>
            <a:ext cx="4930355" cy="783644"/>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A SMART Goal we may right for Coaching with Kyley is:</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3" name="Shape 67">
            <a:extLst>
              <a:ext uri="{FF2B5EF4-FFF2-40B4-BE49-F238E27FC236}">
                <a16:creationId xmlns:a16="http://schemas.microsoft.com/office/drawing/2014/main" id="{C6BAFB0D-4DED-B7F7-F2B5-4DA0D2C3449A}"/>
              </a:ext>
            </a:extLst>
          </p:cNvPr>
          <p:cNvSpPr/>
          <p:nvPr/>
        </p:nvSpPr>
        <p:spPr>
          <a:xfrm>
            <a:off x="3955584" y="2012613"/>
            <a:ext cx="4930355" cy="1706973"/>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Attract 15 new coaching </a:t>
            </a:r>
          </a:p>
          <a:p>
            <a:pPr>
              <a:lnSpc>
                <a:spcPts val="2400"/>
              </a:lnSpc>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clients (a 20% increase) in</a:t>
            </a:r>
          </a:p>
          <a:p>
            <a:pPr>
              <a:lnSpc>
                <a:spcPts val="2400"/>
              </a:lnSpc>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 the next six months for hourly coaching.</a:t>
            </a:r>
          </a:p>
        </p:txBody>
      </p:sp>
      <p:pic>
        <p:nvPicPr>
          <p:cNvPr id="5" name="Picture 4">
            <a:extLst>
              <a:ext uri="{FF2B5EF4-FFF2-40B4-BE49-F238E27FC236}">
                <a16:creationId xmlns:a16="http://schemas.microsoft.com/office/drawing/2014/main" id="{7390B234-4495-7A19-6C1D-7942AB94BB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249" y="1102937"/>
            <a:ext cx="3216962" cy="3216962"/>
          </a:xfrm>
          <a:prstGeom prst="rect">
            <a:avLst/>
          </a:prstGeom>
        </p:spPr>
      </p:pic>
      <p:sp>
        <p:nvSpPr>
          <p:cNvPr id="2" name="TextBox 1">
            <a:extLst>
              <a:ext uri="{FF2B5EF4-FFF2-40B4-BE49-F238E27FC236}">
                <a16:creationId xmlns:a16="http://schemas.microsoft.com/office/drawing/2014/main" id="{E2BD08B6-3275-3B86-05FC-D88D239E561D}"/>
              </a:ext>
            </a:extLst>
          </p:cNvPr>
          <p:cNvSpPr txBox="1"/>
          <p:nvPr/>
        </p:nvSpPr>
        <p:spPr>
          <a:xfrm>
            <a:off x="7467092" y="3013004"/>
            <a:ext cx="441998"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rgbClr val="A43FB9"/>
                </a:solidFill>
                <a:effectLst/>
                <a:uFillTx/>
                <a:latin typeface="+mn-lt"/>
                <a:ea typeface="+mn-ea"/>
                <a:cs typeface="+mn-cs"/>
                <a:sym typeface="Arial"/>
              </a:rPr>
              <a:t>S</a:t>
            </a:r>
          </a:p>
        </p:txBody>
      </p:sp>
      <p:sp>
        <p:nvSpPr>
          <p:cNvPr id="4" name="TextBox 3">
            <a:extLst>
              <a:ext uri="{FF2B5EF4-FFF2-40B4-BE49-F238E27FC236}">
                <a16:creationId xmlns:a16="http://schemas.microsoft.com/office/drawing/2014/main" id="{9965C233-5938-0BF6-AA57-1DAA3A3C1EAF}"/>
              </a:ext>
            </a:extLst>
          </p:cNvPr>
          <p:cNvSpPr txBox="1"/>
          <p:nvPr/>
        </p:nvSpPr>
        <p:spPr>
          <a:xfrm>
            <a:off x="4772501" y="1735615"/>
            <a:ext cx="441998"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000" b="1" dirty="0">
                <a:solidFill>
                  <a:srgbClr val="A43FB9"/>
                </a:solidFill>
              </a:rPr>
              <a:t>M</a:t>
            </a:r>
            <a:endParaRPr kumimoji="0" lang="en-US" sz="3000" b="1" i="0" u="none" strike="noStrike" cap="none" spc="0" normalizeH="0" baseline="0" dirty="0">
              <a:ln>
                <a:noFill/>
              </a:ln>
              <a:solidFill>
                <a:srgbClr val="A43FB9"/>
              </a:solidFill>
              <a:effectLst/>
              <a:uFillTx/>
              <a:latin typeface="+mn-lt"/>
              <a:ea typeface="+mn-ea"/>
              <a:cs typeface="+mn-cs"/>
              <a:sym typeface="Arial"/>
            </a:endParaRPr>
          </a:p>
        </p:txBody>
      </p:sp>
      <p:sp>
        <p:nvSpPr>
          <p:cNvPr id="6" name="TextBox 5">
            <a:extLst>
              <a:ext uri="{FF2B5EF4-FFF2-40B4-BE49-F238E27FC236}">
                <a16:creationId xmlns:a16="http://schemas.microsoft.com/office/drawing/2014/main" id="{9C7E4A92-A189-95B0-8621-578EEF3BEB3A}"/>
              </a:ext>
            </a:extLst>
          </p:cNvPr>
          <p:cNvSpPr txBox="1"/>
          <p:nvPr/>
        </p:nvSpPr>
        <p:spPr>
          <a:xfrm>
            <a:off x="4993500" y="2312103"/>
            <a:ext cx="441998"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000" b="1" dirty="0">
                <a:solidFill>
                  <a:srgbClr val="A43FB9"/>
                </a:solidFill>
              </a:rPr>
              <a:t>A</a:t>
            </a:r>
            <a:endParaRPr kumimoji="0" lang="en-US" sz="3000" b="1" i="0" u="none" strike="noStrike" cap="none" spc="0" normalizeH="0" baseline="0" dirty="0">
              <a:ln>
                <a:noFill/>
              </a:ln>
              <a:solidFill>
                <a:srgbClr val="A43FB9"/>
              </a:solidFill>
              <a:effectLst/>
              <a:uFillTx/>
              <a:latin typeface="+mn-lt"/>
              <a:ea typeface="+mn-ea"/>
              <a:cs typeface="+mn-cs"/>
              <a:sym typeface="Arial"/>
            </a:endParaRPr>
          </a:p>
        </p:txBody>
      </p:sp>
      <p:sp>
        <p:nvSpPr>
          <p:cNvPr id="12" name="TextBox 11">
            <a:extLst>
              <a:ext uri="{FF2B5EF4-FFF2-40B4-BE49-F238E27FC236}">
                <a16:creationId xmlns:a16="http://schemas.microsoft.com/office/drawing/2014/main" id="{01600D20-315C-7B96-76F3-599B0DFA5A72}"/>
              </a:ext>
            </a:extLst>
          </p:cNvPr>
          <p:cNvSpPr txBox="1"/>
          <p:nvPr/>
        </p:nvSpPr>
        <p:spPr>
          <a:xfrm>
            <a:off x="5408694" y="2334595"/>
            <a:ext cx="441998"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000" b="1" dirty="0">
                <a:solidFill>
                  <a:srgbClr val="A43FB9"/>
                </a:solidFill>
              </a:rPr>
              <a:t>R</a:t>
            </a:r>
            <a:endParaRPr kumimoji="0" lang="en-US" sz="3000" b="1" i="0" u="none" strike="noStrike" cap="none" spc="0" normalizeH="0" baseline="0" dirty="0">
              <a:ln>
                <a:noFill/>
              </a:ln>
              <a:solidFill>
                <a:srgbClr val="A43FB9"/>
              </a:solidFill>
              <a:effectLst/>
              <a:uFillTx/>
              <a:latin typeface="+mn-lt"/>
              <a:ea typeface="+mn-ea"/>
              <a:cs typeface="+mn-cs"/>
              <a:sym typeface="Arial"/>
            </a:endParaRPr>
          </a:p>
        </p:txBody>
      </p:sp>
      <p:sp>
        <p:nvSpPr>
          <p:cNvPr id="13" name="TextBox 12">
            <a:extLst>
              <a:ext uri="{FF2B5EF4-FFF2-40B4-BE49-F238E27FC236}">
                <a16:creationId xmlns:a16="http://schemas.microsoft.com/office/drawing/2014/main" id="{038D2276-2043-29D0-56D5-2C0560272B23}"/>
              </a:ext>
            </a:extLst>
          </p:cNvPr>
          <p:cNvSpPr txBox="1"/>
          <p:nvPr/>
        </p:nvSpPr>
        <p:spPr>
          <a:xfrm>
            <a:off x="4722014" y="2935805"/>
            <a:ext cx="441998"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rgbClr val="A43FB9"/>
                </a:solidFill>
                <a:effectLst/>
                <a:uFillTx/>
                <a:latin typeface="+mn-lt"/>
                <a:ea typeface="+mn-ea"/>
                <a:cs typeface="+mn-cs"/>
                <a:sym typeface="Arial"/>
              </a:rPr>
              <a:t>T</a:t>
            </a:r>
          </a:p>
        </p:txBody>
      </p:sp>
    </p:spTree>
    <p:extLst>
      <p:ext uri="{BB962C8B-B14F-4D97-AF65-F5344CB8AC3E}">
        <p14:creationId xmlns:p14="http://schemas.microsoft.com/office/powerpoint/2010/main" val="1894591369"/>
      </p:ext>
    </p:extLst>
  </p:cSld>
  <p:clrMapOvr>
    <a:masterClrMapping/>
  </p:clrMapOvr>
  <p:transition spd="slow" advTm="58059">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SMART Goals </a:t>
            </a:r>
          </a:p>
        </p:txBody>
      </p:sp>
      <p:sp>
        <p:nvSpPr>
          <p:cNvPr id="7" name="Shape 67">
            <a:extLst>
              <a:ext uri="{FF2B5EF4-FFF2-40B4-BE49-F238E27FC236}">
                <a16:creationId xmlns:a16="http://schemas.microsoft.com/office/drawing/2014/main" id="{165642D9-B148-F745-9BE6-C5E55DD11834}"/>
              </a:ext>
            </a:extLst>
          </p:cNvPr>
          <p:cNvSpPr/>
          <p:nvPr/>
        </p:nvSpPr>
        <p:spPr>
          <a:xfrm>
            <a:off x="3965014" y="1023347"/>
            <a:ext cx="4930355" cy="2630303"/>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Note: there are two (2) types of goals, both are fair and valid:</a:t>
            </a:r>
          </a:p>
          <a:p>
            <a:pPr>
              <a:lnSpc>
                <a:spcPts val="2400"/>
              </a:lnSpc>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b="1" dirty="0">
                <a:solidFill>
                  <a:schemeClr val="tx1"/>
                </a:solidFill>
                <a:latin typeface="Avenir Book" panose="02000503020000020003" pitchFamily="2" charset="0"/>
              </a:rPr>
              <a:t>Outcome based goals</a:t>
            </a:r>
            <a:r>
              <a:rPr lang="en-CA" sz="1600" dirty="0">
                <a:solidFill>
                  <a:schemeClr val="tx1"/>
                </a:solidFill>
                <a:latin typeface="Avenir Book" panose="02000503020000020003" pitchFamily="2" charset="0"/>
              </a:rPr>
              <a:t> are things that happen to you (like followers, sales).</a:t>
            </a:r>
          </a:p>
          <a:p>
            <a:pPr>
              <a:lnSpc>
                <a:spcPts val="2400"/>
              </a:lnSpc>
              <a:defRPr sz="1600">
                <a:solidFill>
                  <a:srgbClr val="004B54"/>
                </a:solidFill>
                <a:latin typeface="Avenir Heavy"/>
                <a:ea typeface="Avenir Heavy"/>
                <a:cs typeface="Avenir Heavy"/>
                <a:sym typeface="Avenir Heavy"/>
              </a:defRPr>
            </a:pPr>
            <a:endParaRPr lang="en-CA" sz="1600" b="1"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b="1" dirty="0">
                <a:solidFill>
                  <a:schemeClr val="tx1"/>
                </a:solidFill>
                <a:latin typeface="Avenir Book" panose="02000503020000020003" pitchFamily="2" charset="0"/>
              </a:rPr>
              <a:t>Behaviour based goals</a:t>
            </a:r>
            <a:r>
              <a:rPr lang="en-CA" sz="1600" dirty="0">
                <a:solidFill>
                  <a:schemeClr val="tx1"/>
                </a:solidFill>
                <a:latin typeface="Avenir Book" panose="02000503020000020003" pitchFamily="2" charset="0"/>
              </a:rPr>
              <a:t> are things you do and get credit for based on an observable behaviour.</a:t>
            </a:r>
            <a:endParaRPr lang="en-CA" sz="1600" b="1" dirty="0">
              <a:solidFill>
                <a:schemeClr val="tx1"/>
              </a:solidFill>
              <a:latin typeface="Avenir Book" panose="02000503020000020003" pitchFamily="2" charset="0"/>
            </a:endParaRP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4" name="Picture 3" descr="A person holding a tablet&#10;&#10;Description automatically generated with low confidence">
            <a:extLst>
              <a:ext uri="{FF2B5EF4-FFF2-40B4-BE49-F238E27FC236}">
                <a16:creationId xmlns:a16="http://schemas.microsoft.com/office/drawing/2014/main" id="{CD9ADA23-32F2-B15A-5F2F-C2F03B33F3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631" y="989814"/>
            <a:ext cx="3456102" cy="3456102"/>
          </a:xfrm>
          <a:prstGeom prst="rect">
            <a:avLst/>
          </a:prstGeom>
        </p:spPr>
      </p:pic>
    </p:spTree>
    <p:extLst>
      <p:ext uri="{BB962C8B-B14F-4D97-AF65-F5344CB8AC3E}">
        <p14:creationId xmlns:p14="http://schemas.microsoft.com/office/powerpoint/2010/main" val="3215448606"/>
      </p:ext>
    </p:extLst>
  </p:cSld>
  <p:clrMapOvr>
    <a:masterClrMapping/>
  </p:clrMapOvr>
  <p:transition spd="slow" advTm="58059">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SMART Goals &amp; Content Marketing </a:t>
            </a:r>
          </a:p>
        </p:txBody>
      </p:sp>
      <p:sp>
        <p:nvSpPr>
          <p:cNvPr id="7" name="Shape 67">
            <a:extLst>
              <a:ext uri="{FF2B5EF4-FFF2-40B4-BE49-F238E27FC236}">
                <a16:creationId xmlns:a16="http://schemas.microsoft.com/office/drawing/2014/main" id="{165642D9-B148-F745-9BE6-C5E55DD11834}"/>
              </a:ext>
            </a:extLst>
          </p:cNvPr>
          <p:cNvSpPr/>
          <p:nvPr/>
        </p:nvSpPr>
        <p:spPr>
          <a:xfrm>
            <a:off x="3965014" y="1023347"/>
            <a:ext cx="4930355" cy="1706973"/>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A content marketing goal we may set for </a:t>
            </a:r>
            <a:r>
              <a:rPr lang="en-CA" sz="1600" dirty="0" err="1">
                <a:solidFill>
                  <a:schemeClr val="tx1"/>
                </a:solidFill>
                <a:latin typeface="Avenir Book" panose="02000503020000020003" pitchFamily="2" charset="0"/>
              </a:rPr>
              <a:t>Kyely</a:t>
            </a:r>
            <a:r>
              <a:rPr lang="en-CA" sz="1600" dirty="0">
                <a:solidFill>
                  <a:schemeClr val="tx1"/>
                </a:solidFill>
                <a:latin typeface="Avenir Book" panose="02000503020000020003" pitchFamily="2" charset="0"/>
              </a:rPr>
              <a:t> is:</a:t>
            </a:r>
          </a:p>
          <a:p>
            <a:pPr>
              <a:lnSpc>
                <a:spcPts val="2400"/>
              </a:lnSpc>
              <a:defRPr sz="1600">
                <a:solidFill>
                  <a:srgbClr val="004B54"/>
                </a:solidFill>
                <a:latin typeface="Avenir Heavy"/>
                <a:ea typeface="Avenir Heavy"/>
                <a:cs typeface="Avenir Heavy"/>
                <a:sym typeface="Avenir Heavy"/>
              </a:defRPr>
            </a:pPr>
            <a:endParaRPr lang="en-CA" sz="1600" b="1"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b="1" dirty="0">
                <a:solidFill>
                  <a:schemeClr val="tx1"/>
                </a:solidFill>
                <a:latin typeface="Avenir Book" panose="02000503020000020003" pitchFamily="2" charset="0"/>
              </a:rPr>
              <a:t>Test a new offering by creating and posting six new Instagram reels highlighting the benefits of coaching in the next two weeks.</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4" name="Picture 3" descr="A person holding a tablet&#10;&#10;Description automatically generated with low confidence">
            <a:extLst>
              <a:ext uri="{FF2B5EF4-FFF2-40B4-BE49-F238E27FC236}">
                <a16:creationId xmlns:a16="http://schemas.microsoft.com/office/drawing/2014/main" id="{CD9ADA23-32F2-B15A-5F2F-C2F03B33F3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631" y="989814"/>
            <a:ext cx="3456102" cy="3456102"/>
          </a:xfrm>
          <a:prstGeom prst="rect">
            <a:avLst/>
          </a:prstGeom>
        </p:spPr>
      </p:pic>
    </p:spTree>
    <p:extLst>
      <p:ext uri="{BB962C8B-B14F-4D97-AF65-F5344CB8AC3E}">
        <p14:creationId xmlns:p14="http://schemas.microsoft.com/office/powerpoint/2010/main" val="3656104370"/>
      </p:ext>
    </p:extLst>
  </p:cSld>
  <p:clrMapOvr>
    <a:masterClrMapping/>
  </p:clrMapOvr>
  <p:transition spd="slow" advTm="58059">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SMART Goals</a:t>
            </a:r>
          </a:p>
        </p:txBody>
      </p:sp>
      <p:sp>
        <p:nvSpPr>
          <p:cNvPr id="7" name="Shape 67">
            <a:extLst>
              <a:ext uri="{FF2B5EF4-FFF2-40B4-BE49-F238E27FC236}">
                <a16:creationId xmlns:a16="http://schemas.microsoft.com/office/drawing/2014/main" id="{165642D9-B148-F745-9BE6-C5E55DD11834}"/>
              </a:ext>
            </a:extLst>
          </p:cNvPr>
          <p:cNvSpPr/>
          <p:nvPr/>
        </p:nvSpPr>
        <p:spPr>
          <a:xfrm>
            <a:off x="3965014" y="1721142"/>
            <a:ext cx="4930355" cy="1706973"/>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Write yourself a SMART Goal.</a:t>
            </a:r>
          </a:p>
          <a:p>
            <a:pPr>
              <a:lnSpc>
                <a:spcPts val="2400"/>
              </a:lnSpc>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It can be related to anything in your life!</a:t>
            </a:r>
          </a:p>
          <a:p>
            <a:pPr>
              <a:lnSpc>
                <a:spcPts val="2400"/>
              </a:lnSpc>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Then we’ll share.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4" name="Picture 3" descr="A person holding a tablet&#10;&#10;Description automatically generated with low confidence">
            <a:extLst>
              <a:ext uri="{FF2B5EF4-FFF2-40B4-BE49-F238E27FC236}">
                <a16:creationId xmlns:a16="http://schemas.microsoft.com/office/drawing/2014/main" id="{CD9ADA23-32F2-B15A-5F2F-C2F03B33F3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631" y="989814"/>
            <a:ext cx="3456102" cy="3456102"/>
          </a:xfrm>
          <a:prstGeom prst="rect">
            <a:avLst/>
          </a:prstGeom>
        </p:spPr>
      </p:pic>
    </p:spTree>
    <p:extLst>
      <p:ext uri="{BB962C8B-B14F-4D97-AF65-F5344CB8AC3E}">
        <p14:creationId xmlns:p14="http://schemas.microsoft.com/office/powerpoint/2010/main" val="475311693"/>
      </p:ext>
    </p:extLst>
  </p:cSld>
  <p:clrMapOvr>
    <a:masterClrMapping/>
  </p:clrMapOvr>
  <p:transition spd="slow" advTm="58059">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SMART Goal Group Exercise</a:t>
            </a:r>
          </a:p>
        </p:txBody>
      </p:sp>
      <p:sp>
        <p:nvSpPr>
          <p:cNvPr id="7" name="Shape 67">
            <a:extLst>
              <a:ext uri="{FF2B5EF4-FFF2-40B4-BE49-F238E27FC236}">
                <a16:creationId xmlns:a16="http://schemas.microsoft.com/office/drawing/2014/main" id="{165642D9-B148-F745-9BE6-C5E55DD11834}"/>
              </a:ext>
            </a:extLst>
          </p:cNvPr>
          <p:cNvSpPr/>
          <p:nvPr/>
        </p:nvSpPr>
        <p:spPr>
          <a:xfrm>
            <a:off x="3965014" y="1721142"/>
            <a:ext cx="4930355" cy="1399197"/>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In your assigned groups, please create a SMART goal for your company’s campaign.</a:t>
            </a:r>
          </a:p>
          <a:p>
            <a:pPr>
              <a:lnSpc>
                <a:spcPts val="2400"/>
              </a:lnSpc>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Be prepared to share, review and discuss!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4" name="Picture 3" descr="A person holding a tablet&#10;&#10;Description automatically generated with low confidence">
            <a:extLst>
              <a:ext uri="{FF2B5EF4-FFF2-40B4-BE49-F238E27FC236}">
                <a16:creationId xmlns:a16="http://schemas.microsoft.com/office/drawing/2014/main" id="{CD9ADA23-32F2-B15A-5F2F-C2F03B33F3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631" y="989814"/>
            <a:ext cx="3456102" cy="3456102"/>
          </a:xfrm>
          <a:prstGeom prst="rect">
            <a:avLst/>
          </a:prstGeom>
        </p:spPr>
      </p:pic>
    </p:spTree>
    <p:extLst>
      <p:ext uri="{BB962C8B-B14F-4D97-AF65-F5344CB8AC3E}">
        <p14:creationId xmlns:p14="http://schemas.microsoft.com/office/powerpoint/2010/main" val="2776862922"/>
      </p:ext>
    </p:extLst>
  </p:cSld>
  <p:clrMapOvr>
    <a:masterClrMapping/>
  </p:clrMapOvr>
  <p:transition spd="slow" advTm="58059">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Budget Allocation </a:t>
            </a:r>
          </a:p>
        </p:txBody>
      </p:sp>
      <p:sp>
        <p:nvSpPr>
          <p:cNvPr id="7" name="Shape 67">
            <a:extLst>
              <a:ext uri="{FF2B5EF4-FFF2-40B4-BE49-F238E27FC236}">
                <a16:creationId xmlns:a16="http://schemas.microsoft.com/office/drawing/2014/main" id="{165642D9-B148-F745-9BE6-C5E55DD11834}"/>
              </a:ext>
            </a:extLst>
          </p:cNvPr>
          <p:cNvSpPr/>
          <p:nvPr/>
        </p:nvSpPr>
        <p:spPr>
          <a:xfrm>
            <a:off x="3965014" y="1413365"/>
            <a:ext cx="4930355" cy="2322527"/>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You have to pay for things!</a:t>
            </a:r>
          </a:p>
          <a:p>
            <a:pPr>
              <a:lnSpc>
                <a:spcPts val="2400"/>
              </a:lnSpc>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While a lot of content marketing can be bootstrapped, there is budget involved.</a:t>
            </a:r>
          </a:p>
          <a:p>
            <a:pPr>
              <a:lnSpc>
                <a:spcPts val="2400"/>
              </a:lnSpc>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Budget though also helps reveal priorities, goals and calculate return on investment.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4" name="Picture 3">
            <a:extLst>
              <a:ext uri="{FF2B5EF4-FFF2-40B4-BE49-F238E27FC236}">
                <a16:creationId xmlns:a16="http://schemas.microsoft.com/office/drawing/2014/main" id="{CD9ADA23-32F2-B15A-5F2F-C2F03B33F3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8631" y="989814"/>
            <a:ext cx="3456102" cy="3456102"/>
          </a:xfrm>
          <a:prstGeom prst="rect">
            <a:avLst/>
          </a:prstGeom>
        </p:spPr>
      </p:pic>
    </p:spTree>
    <p:extLst>
      <p:ext uri="{BB962C8B-B14F-4D97-AF65-F5344CB8AC3E}">
        <p14:creationId xmlns:p14="http://schemas.microsoft.com/office/powerpoint/2010/main" val="1418781578"/>
      </p:ext>
    </p:extLst>
  </p:cSld>
  <p:clrMapOvr>
    <a:masterClrMapping/>
  </p:clrMapOvr>
  <p:transition spd="slow" advTm="58059">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extBox 11"/>
          <p:cNvSpPr/>
          <p:nvPr/>
        </p:nvSpPr>
        <p:spPr>
          <a:xfrm>
            <a:off x="4491629" y="1420146"/>
            <a:ext cx="4420213" cy="58477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a:latin typeface="Avenir Book"/>
                <a:ea typeface="Avenir Book"/>
                <a:cs typeface="Avenir Book"/>
                <a:sym typeface="Avenir Book"/>
              </a:defRPr>
            </a:lvl1pPr>
          </a:lstStyle>
          <a:p>
            <a:r>
              <a:rPr lang="en-CA" sz="1600" dirty="0">
                <a:latin typeface="Avenir Book" panose="02000503020000020003" pitchFamily="2" charset="0"/>
              </a:rPr>
              <a:t>A 10 minute break every 50 minutes</a:t>
            </a:r>
          </a:p>
          <a:p>
            <a:endParaRPr lang="en-CA" sz="1600" dirty="0">
              <a:latin typeface="Avenir Book" panose="02000503020000020003" pitchFamily="2" charset="0"/>
            </a:endParaRPr>
          </a:p>
        </p:txBody>
      </p:sp>
      <p:sp>
        <p:nvSpPr>
          <p:cNvPr id="132" name="TextBox 13"/>
          <p:cNvSpPr/>
          <p:nvPr/>
        </p:nvSpPr>
        <p:spPr>
          <a:xfrm>
            <a:off x="4382589" y="2127335"/>
            <a:ext cx="4667280" cy="33855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defRPr>
                <a:latin typeface="Avenir Book"/>
                <a:ea typeface="Avenir Book"/>
                <a:cs typeface="Avenir Book"/>
                <a:sym typeface="Avenir Book"/>
              </a:defRPr>
            </a:pPr>
            <a:r>
              <a:rPr lang="en-CA" sz="1600" dirty="0">
                <a:latin typeface="Avenir Book" panose="02000503020000020003" pitchFamily="2" charset="0"/>
              </a:rPr>
              <a:t>A 45 minute lunch (when we want it)</a:t>
            </a:r>
          </a:p>
        </p:txBody>
      </p:sp>
      <p:sp>
        <p:nvSpPr>
          <p:cNvPr id="133" name="TextBox 15"/>
          <p:cNvSpPr/>
          <p:nvPr/>
        </p:nvSpPr>
        <p:spPr>
          <a:xfrm>
            <a:off x="4784056" y="3452711"/>
            <a:ext cx="3767928" cy="33855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defRPr>
                <a:latin typeface="Avenir Book"/>
                <a:ea typeface="Avenir Book"/>
                <a:cs typeface="Avenir Book"/>
                <a:sym typeface="Avenir Book"/>
              </a:defRPr>
            </a:pPr>
            <a:r>
              <a:rPr lang="en-CA" sz="1600" dirty="0">
                <a:latin typeface="Avenir Book" panose="02000503020000020003" pitchFamily="2" charset="0"/>
              </a:rPr>
              <a:t>Interactive activities and exercises</a:t>
            </a:r>
          </a:p>
        </p:txBody>
      </p:sp>
      <p:sp>
        <p:nvSpPr>
          <p:cNvPr id="134" name="TextBox 17"/>
          <p:cNvSpPr/>
          <p:nvPr/>
        </p:nvSpPr>
        <p:spPr>
          <a:xfrm>
            <a:off x="4831769" y="2849335"/>
            <a:ext cx="3768919" cy="33855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defRPr>
                <a:latin typeface="Avenir Book"/>
                <a:ea typeface="Avenir Book"/>
                <a:cs typeface="Avenir Book"/>
                <a:sym typeface="Avenir Book"/>
              </a:defRPr>
            </a:pPr>
            <a:r>
              <a:rPr lang="en-CA" sz="1600" dirty="0">
                <a:latin typeface="Avenir Book" panose="02000503020000020003" pitchFamily="2" charset="0"/>
              </a:rPr>
              <a:t>Lecture</a:t>
            </a:r>
            <a:endParaRPr sz="1600" dirty="0">
              <a:latin typeface="Avenir Book" panose="02000503020000020003" pitchFamily="2" charset="0"/>
            </a:endParaRPr>
          </a:p>
        </p:txBody>
      </p:sp>
      <p:sp>
        <p:nvSpPr>
          <p:cNvPr id="136" name="Right Triangle 27"/>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p>
        </p:txBody>
      </p:sp>
      <p:sp>
        <p:nvSpPr>
          <p:cNvPr id="137" name="Right Triangle 28"/>
          <p:cNvSpPr/>
          <p:nvPr/>
        </p:nvSpPr>
        <p:spPr>
          <a:xfrm rot="10800000">
            <a:off x="8390781" y="1765"/>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p>
        </p:txBody>
      </p:sp>
      <p:sp>
        <p:nvSpPr>
          <p:cNvPr id="138" name="Straight Connector 29"/>
          <p:cNvSpPr/>
          <p:nvPr/>
        </p:nvSpPr>
        <p:spPr>
          <a:xfrm>
            <a:off x="8261071" y="0"/>
            <a:ext cx="882929" cy="517431"/>
          </a:xfrm>
          <a:prstGeom prst="line">
            <a:avLst/>
          </a:prstGeom>
          <a:ln>
            <a:solidFill>
              <a:srgbClr val="000000"/>
            </a:solidFill>
          </a:ln>
        </p:spPr>
        <p:txBody>
          <a:bodyPr lIns="45719" rIns="45719"/>
          <a:lstStyle/>
          <a:p>
            <a:endParaRPr/>
          </a:p>
        </p:txBody>
      </p:sp>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l="9076" t="-212" b="212"/>
          <a:stretch/>
        </p:blipFill>
        <p:spPr>
          <a:xfrm>
            <a:off x="-10459" y="0"/>
            <a:ext cx="4499802" cy="5157836"/>
          </a:xfrm>
          <a:prstGeom prst="rect">
            <a:avLst/>
          </a:prstGeom>
        </p:spPr>
      </p:pic>
      <p:sp>
        <p:nvSpPr>
          <p:cNvPr id="19" name="Shape 65">
            <a:extLst>
              <a:ext uri="{FF2B5EF4-FFF2-40B4-BE49-F238E27FC236}">
                <a16:creationId xmlns:a16="http://schemas.microsoft.com/office/drawing/2014/main" id="{9911D462-4C02-854C-9CE0-404EC9836895}"/>
              </a:ext>
            </a:extLst>
          </p:cNvPr>
          <p:cNvSpPr txBox="1">
            <a:spLocks/>
          </p:cNvSpPr>
          <p:nvPr/>
        </p:nvSpPr>
        <p:spPr>
          <a:xfrm>
            <a:off x="4502232" y="718638"/>
            <a:ext cx="4427994" cy="577722"/>
          </a:xfrm>
          <a:prstGeom prst="rect">
            <a:avLst/>
          </a:prstGeom>
        </p:spPr>
        <p:txBody>
          <a:bodyPr>
            <a:normAutofit/>
          </a:bodyPr>
          <a:lstStyle>
            <a:lvl1pPr marL="0" marR="0" indent="0" algn="r" defTabSz="676655" rtl="0" latinLnBrk="0">
              <a:lnSpc>
                <a:spcPct val="100000"/>
              </a:lnSpc>
              <a:spcBef>
                <a:spcPts val="0"/>
              </a:spcBef>
              <a:spcAft>
                <a:spcPts val="0"/>
              </a:spcAft>
              <a:buClrTx/>
              <a:buSzTx/>
              <a:buFontTx/>
              <a:buNone/>
              <a:tabLst/>
              <a:defRPr sz="2220" b="0" i="0" u="none" strike="noStrike" cap="none" spc="0" baseline="0">
                <a:ln>
                  <a:noFill/>
                </a:ln>
                <a:solidFill>
                  <a:srgbClr val="C00000"/>
                </a:solidFill>
                <a:uFillTx/>
                <a:latin typeface="Avenir Book"/>
                <a:ea typeface="Avenir Book"/>
                <a:cs typeface="Avenir Book"/>
                <a:sym typeface="Avenir Book"/>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algn="ctr" hangingPunct="1"/>
            <a:r>
              <a:rPr lang="en-CA" sz="2400" dirty="0"/>
              <a:t>Our days will always consist of</a:t>
            </a:r>
          </a:p>
        </p:txBody>
      </p:sp>
      <p:sp>
        <p:nvSpPr>
          <p:cNvPr id="20" name="Shape 66">
            <a:extLst>
              <a:ext uri="{FF2B5EF4-FFF2-40B4-BE49-F238E27FC236}">
                <a16:creationId xmlns:a16="http://schemas.microsoft.com/office/drawing/2014/main" id="{983D82FF-613A-0C45-89C3-41749A1960ED}"/>
              </a:ext>
            </a:extLst>
          </p:cNvPr>
          <p:cNvSpPr/>
          <p:nvPr/>
        </p:nvSpPr>
        <p:spPr>
          <a:xfrm>
            <a:off x="5499287" y="621232"/>
            <a:ext cx="2199901" cy="10501"/>
          </a:xfrm>
          <a:prstGeom prst="line">
            <a:avLst/>
          </a:prstGeom>
          <a:ln>
            <a:solidFill>
              <a:srgbClr val="000000"/>
            </a:solidFill>
          </a:ln>
        </p:spPr>
        <p:txBody>
          <a:bodyPr lIns="45719" rIns="45719"/>
          <a:lstStyle/>
          <a:p>
            <a:endParaRPr/>
          </a:p>
        </p:txBody>
      </p:sp>
      <p:pic>
        <p:nvPicPr>
          <p:cNvPr id="21" name="Picture 20">
            <a:extLst>
              <a:ext uri="{FF2B5EF4-FFF2-40B4-BE49-F238E27FC236}">
                <a16:creationId xmlns:a16="http://schemas.microsoft.com/office/drawing/2014/main" id="{17986A49-D812-0440-B809-4581D2706D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3" name="TextBox 15">
            <a:extLst>
              <a:ext uri="{FF2B5EF4-FFF2-40B4-BE49-F238E27FC236}">
                <a16:creationId xmlns:a16="http://schemas.microsoft.com/office/drawing/2014/main" id="{2A4D15AD-5931-09E3-B015-A73740E2EA76}"/>
              </a:ext>
            </a:extLst>
          </p:cNvPr>
          <p:cNvSpPr/>
          <p:nvPr/>
        </p:nvSpPr>
        <p:spPr>
          <a:xfrm>
            <a:off x="4817771" y="4111483"/>
            <a:ext cx="3767928" cy="33855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defRPr>
                <a:latin typeface="Avenir Book"/>
                <a:ea typeface="Avenir Book"/>
                <a:cs typeface="Avenir Book"/>
                <a:sym typeface="Avenir Book"/>
              </a:defRPr>
            </a:pPr>
            <a:r>
              <a:rPr lang="en-CA" sz="1600" dirty="0">
                <a:latin typeface="Avenir Book" panose="02000503020000020003" pitchFamily="2" charset="0"/>
              </a:rPr>
              <a:t>Work time for the presentation</a:t>
            </a:r>
          </a:p>
        </p:txBody>
      </p:sp>
    </p:spTree>
    <p:extLst>
      <p:ext uri="{BB962C8B-B14F-4D97-AF65-F5344CB8AC3E}">
        <p14:creationId xmlns:p14="http://schemas.microsoft.com/office/powerpoint/2010/main" val="2412911813"/>
      </p:ext>
    </p:extLst>
  </p:cSld>
  <p:clrMapOvr>
    <a:masterClrMapping/>
  </p:clrMapOvr>
  <p:transition spd="slow" advTm="13458">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Budget Allocation Game </a:t>
            </a:r>
          </a:p>
        </p:txBody>
      </p:sp>
      <p:sp>
        <p:nvSpPr>
          <p:cNvPr id="7" name="Shape 67">
            <a:extLst>
              <a:ext uri="{FF2B5EF4-FFF2-40B4-BE49-F238E27FC236}">
                <a16:creationId xmlns:a16="http://schemas.microsoft.com/office/drawing/2014/main" id="{165642D9-B148-F745-9BE6-C5E55DD11834}"/>
              </a:ext>
            </a:extLst>
          </p:cNvPr>
          <p:cNvSpPr/>
          <p:nvPr/>
        </p:nvSpPr>
        <p:spPr>
          <a:xfrm>
            <a:off x="4431230" y="279496"/>
            <a:ext cx="3063080" cy="475867"/>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Build a sandwich with $13.</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graphicFrame>
        <p:nvGraphicFramePr>
          <p:cNvPr id="2" name="Table 2">
            <a:extLst>
              <a:ext uri="{FF2B5EF4-FFF2-40B4-BE49-F238E27FC236}">
                <a16:creationId xmlns:a16="http://schemas.microsoft.com/office/drawing/2014/main" id="{85EDD96B-23D8-CA57-C9C8-D1A43A01F410}"/>
              </a:ext>
            </a:extLst>
          </p:cNvPr>
          <p:cNvGraphicFramePr>
            <a:graphicFrameLocks noGrp="1"/>
          </p:cNvGraphicFramePr>
          <p:nvPr/>
        </p:nvGraphicFramePr>
        <p:xfrm>
          <a:off x="431800" y="960682"/>
          <a:ext cx="8042898" cy="3564184"/>
        </p:xfrm>
        <a:graphic>
          <a:graphicData uri="http://schemas.openxmlformats.org/drawingml/2006/table">
            <a:tbl>
              <a:tblPr firstRow="1" bandRow="1">
                <a:tableStyleId>{5940675A-B579-460E-94D1-54222C63F5DA}</a:tableStyleId>
              </a:tblPr>
              <a:tblGrid>
                <a:gridCol w="2680966">
                  <a:extLst>
                    <a:ext uri="{9D8B030D-6E8A-4147-A177-3AD203B41FA5}">
                      <a16:colId xmlns:a16="http://schemas.microsoft.com/office/drawing/2014/main" val="4239505829"/>
                    </a:ext>
                  </a:extLst>
                </a:gridCol>
                <a:gridCol w="2680966">
                  <a:extLst>
                    <a:ext uri="{9D8B030D-6E8A-4147-A177-3AD203B41FA5}">
                      <a16:colId xmlns:a16="http://schemas.microsoft.com/office/drawing/2014/main" val="2815351900"/>
                    </a:ext>
                  </a:extLst>
                </a:gridCol>
                <a:gridCol w="2680966">
                  <a:extLst>
                    <a:ext uri="{9D8B030D-6E8A-4147-A177-3AD203B41FA5}">
                      <a16:colId xmlns:a16="http://schemas.microsoft.com/office/drawing/2014/main" val="2012044597"/>
                    </a:ext>
                  </a:extLst>
                </a:gridCol>
              </a:tblGrid>
              <a:tr h="417638">
                <a:tc>
                  <a:txBody>
                    <a:bodyPr/>
                    <a:lstStyle/>
                    <a:p>
                      <a:pPr algn="ctr"/>
                      <a:r>
                        <a:rPr lang="en-US" sz="2000" dirty="0"/>
                        <a:t>Breads</a:t>
                      </a:r>
                    </a:p>
                  </a:txBody>
                  <a:tcPr/>
                </a:tc>
                <a:tc>
                  <a:txBody>
                    <a:bodyPr/>
                    <a:lstStyle/>
                    <a:p>
                      <a:pPr algn="ctr"/>
                      <a:r>
                        <a:rPr lang="en-US" sz="2000" dirty="0"/>
                        <a:t>Toppings</a:t>
                      </a:r>
                    </a:p>
                  </a:txBody>
                  <a:tcPr/>
                </a:tc>
                <a:tc>
                  <a:txBody>
                    <a:bodyPr/>
                    <a:lstStyle/>
                    <a:p>
                      <a:pPr algn="ctr"/>
                      <a:r>
                        <a:rPr lang="en-US" sz="2000" dirty="0"/>
                        <a:t>Garnishes </a:t>
                      </a:r>
                    </a:p>
                  </a:txBody>
                  <a:tcPr/>
                </a:tc>
                <a:extLst>
                  <a:ext uri="{0D108BD9-81ED-4DB2-BD59-A6C34878D82A}">
                    <a16:rowId xmlns:a16="http://schemas.microsoft.com/office/drawing/2014/main" val="2283810740"/>
                  </a:ext>
                </a:extLst>
              </a:tr>
              <a:tr h="424206">
                <a:tc>
                  <a:txBody>
                    <a:bodyPr/>
                    <a:lstStyle/>
                    <a:p>
                      <a:r>
                        <a:rPr lang="en-US" sz="1600" dirty="0"/>
                        <a:t>Plain White - $3</a:t>
                      </a:r>
                    </a:p>
                  </a:txBody>
                  <a:tcPr/>
                </a:tc>
                <a:tc>
                  <a:txBody>
                    <a:bodyPr/>
                    <a:lstStyle/>
                    <a:p>
                      <a:r>
                        <a:rPr lang="en-US" sz="1600" dirty="0"/>
                        <a:t>Salami - $4</a:t>
                      </a:r>
                    </a:p>
                  </a:txBody>
                  <a:tcPr/>
                </a:tc>
                <a:tc>
                  <a:txBody>
                    <a:bodyPr/>
                    <a:lstStyle/>
                    <a:p>
                      <a:r>
                        <a:rPr lang="en-US" sz="1600" dirty="0"/>
                        <a:t>Mayo $1</a:t>
                      </a:r>
                    </a:p>
                  </a:txBody>
                  <a:tcPr/>
                </a:tc>
                <a:extLst>
                  <a:ext uri="{0D108BD9-81ED-4DB2-BD59-A6C34878D82A}">
                    <a16:rowId xmlns:a16="http://schemas.microsoft.com/office/drawing/2014/main" val="4257359633"/>
                  </a:ext>
                </a:extLst>
              </a:tr>
              <a:tr h="424206">
                <a:tc>
                  <a:txBody>
                    <a:bodyPr/>
                    <a:lstStyle/>
                    <a:p>
                      <a:r>
                        <a:rPr lang="en-US" sz="1600" dirty="0"/>
                        <a:t>Whole wheat brown - $4</a:t>
                      </a:r>
                    </a:p>
                  </a:txBody>
                  <a:tcPr/>
                </a:tc>
                <a:tc>
                  <a:txBody>
                    <a:bodyPr/>
                    <a:lstStyle/>
                    <a:p>
                      <a:r>
                        <a:rPr lang="en-US" sz="1600" dirty="0"/>
                        <a:t>Bologna - $4 </a:t>
                      </a:r>
                    </a:p>
                  </a:txBody>
                  <a:tcPr/>
                </a:tc>
                <a:tc>
                  <a:txBody>
                    <a:bodyPr/>
                    <a:lstStyle/>
                    <a:p>
                      <a:r>
                        <a:rPr lang="en-US" sz="1600" dirty="0"/>
                        <a:t>Mustard $1 </a:t>
                      </a:r>
                    </a:p>
                  </a:txBody>
                  <a:tcPr/>
                </a:tc>
                <a:extLst>
                  <a:ext uri="{0D108BD9-81ED-4DB2-BD59-A6C34878D82A}">
                    <a16:rowId xmlns:a16="http://schemas.microsoft.com/office/drawing/2014/main" val="3667094603"/>
                  </a:ext>
                </a:extLst>
              </a:tr>
              <a:tr h="358219">
                <a:tc>
                  <a:txBody>
                    <a:bodyPr/>
                    <a:lstStyle/>
                    <a:p>
                      <a:r>
                        <a:rPr lang="en-US" sz="1600" dirty="0"/>
                        <a:t>Specialty ciabatta - $5</a:t>
                      </a:r>
                    </a:p>
                  </a:txBody>
                  <a:tcPr/>
                </a:tc>
                <a:tc>
                  <a:txBody>
                    <a:bodyPr/>
                    <a:lstStyle/>
                    <a:p>
                      <a:r>
                        <a:rPr lang="en-US" sz="1600" dirty="0"/>
                        <a:t>Mozzarella Cheese - $3</a:t>
                      </a:r>
                    </a:p>
                  </a:txBody>
                  <a:tcPr/>
                </a:tc>
                <a:tc>
                  <a:txBody>
                    <a:bodyPr/>
                    <a:lstStyle/>
                    <a:p>
                      <a:r>
                        <a:rPr lang="en-US" sz="1600" dirty="0"/>
                        <a:t>Butter $1 </a:t>
                      </a:r>
                    </a:p>
                  </a:txBody>
                  <a:tcPr/>
                </a:tc>
                <a:extLst>
                  <a:ext uri="{0D108BD9-81ED-4DB2-BD59-A6C34878D82A}">
                    <a16:rowId xmlns:a16="http://schemas.microsoft.com/office/drawing/2014/main" val="1692813958"/>
                  </a:ext>
                </a:extLst>
              </a:tr>
              <a:tr h="377072">
                <a:tc>
                  <a:txBody>
                    <a:bodyPr/>
                    <a:lstStyle/>
                    <a:p>
                      <a:endParaRPr lang="en-US" sz="1600" dirty="0"/>
                    </a:p>
                  </a:txBody>
                  <a:tcPr/>
                </a:tc>
                <a:tc>
                  <a:txBody>
                    <a:bodyPr/>
                    <a:lstStyle/>
                    <a:p>
                      <a:r>
                        <a:rPr lang="en-US" sz="1600" dirty="0"/>
                        <a:t>Cheddar Cheese - $2.50 </a:t>
                      </a:r>
                    </a:p>
                  </a:txBody>
                  <a:tcPr/>
                </a:tc>
                <a:tc>
                  <a:txBody>
                    <a:bodyPr/>
                    <a:lstStyle/>
                    <a:p>
                      <a:r>
                        <a:rPr lang="en-US" sz="1600" dirty="0"/>
                        <a:t>Ketchup $1 </a:t>
                      </a:r>
                    </a:p>
                  </a:txBody>
                  <a:tcPr/>
                </a:tc>
                <a:extLst>
                  <a:ext uri="{0D108BD9-81ED-4DB2-BD59-A6C34878D82A}">
                    <a16:rowId xmlns:a16="http://schemas.microsoft.com/office/drawing/2014/main" val="164013607"/>
                  </a:ext>
                </a:extLst>
              </a:tr>
              <a:tr h="424206">
                <a:tc>
                  <a:txBody>
                    <a:bodyPr/>
                    <a:lstStyle/>
                    <a:p>
                      <a:endParaRPr lang="en-US" sz="1600" dirty="0"/>
                    </a:p>
                  </a:txBody>
                  <a:tcPr/>
                </a:tc>
                <a:tc>
                  <a:txBody>
                    <a:bodyPr/>
                    <a:lstStyle/>
                    <a:p>
                      <a:r>
                        <a:rPr lang="en-US" sz="1600" dirty="0"/>
                        <a:t>Bacon - $4</a:t>
                      </a:r>
                    </a:p>
                  </a:txBody>
                  <a:tcPr/>
                </a:tc>
                <a:tc>
                  <a:txBody>
                    <a:bodyPr/>
                    <a:lstStyle/>
                    <a:p>
                      <a:r>
                        <a:rPr lang="en-US" sz="1600" dirty="0"/>
                        <a:t>Pickle on top $3</a:t>
                      </a:r>
                    </a:p>
                  </a:txBody>
                  <a:tcPr/>
                </a:tc>
                <a:extLst>
                  <a:ext uri="{0D108BD9-81ED-4DB2-BD59-A6C34878D82A}">
                    <a16:rowId xmlns:a16="http://schemas.microsoft.com/office/drawing/2014/main" val="65872658"/>
                  </a:ext>
                </a:extLst>
              </a:tr>
              <a:tr h="367645">
                <a:tc>
                  <a:txBody>
                    <a:bodyPr/>
                    <a:lstStyle/>
                    <a:p>
                      <a:endParaRPr lang="en-US" sz="1600"/>
                    </a:p>
                  </a:txBody>
                  <a:tcPr/>
                </a:tc>
                <a:tc>
                  <a:txBody>
                    <a:bodyPr/>
                    <a:lstStyle/>
                    <a:p>
                      <a:r>
                        <a:rPr lang="en-US" sz="1600" dirty="0"/>
                        <a:t>Lettuce - $1 </a:t>
                      </a:r>
                    </a:p>
                  </a:txBody>
                  <a:tcPr/>
                </a:tc>
                <a:tc>
                  <a:txBody>
                    <a:bodyPr/>
                    <a:lstStyle/>
                    <a:p>
                      <a:endParaRPr lang="en-US" sz="1600" dirty="0"/>
                    </a:p>
                  </a:txBody>
                  <a:tcPr/>
                </a:tc>
                <a:extLst>
                  <a:ext uri="{0D108BD9-81ED-4DB2-BD59-A6C34878D82A}">
                    <a16:rowId xmlns:a16="http://schemas.microsoft.com/office/drawing/2014/main" val="574800728"/>
                  </a:ext>
                </a:extLst>
              </a:tr>
              <a:tr h="377072">
                <a:tc>
                  <a:txBody>
                    <a:bodyPr/>
                    <a:lstStyle/>
                    <a:p>
                      <a:endParaRPr lang="en-US" sz="1600"/>
                    </a:p>
                  </a:txBody>
                  <a:tcPr/>
                </a:tc>
                <a:tc>
                  <a:txBody>
                    <a:bodyPr/>
                    <a:lstStyle/>
                    <a:p>
                      <a:r>
                        <a:rPr lang="en-US" sz="1600" dirty="0"/>
                        <a:t>Tomato - $3 </a:t>
                      </a:r>
                    </a:p>
                  </a:txBody>
                  <a:tcPr/>
                </a:tc>
                <a:tc>
                  <a:txBody>
                    <a:bodyPr/>
                    <a:lstStyle/>
                    <a:p>
                      <a:endParaRPr lang="en-US" sz="1600" dirty="0"/>
                    </a:p>
                  </a:txBody>
                  <a:tcPr/>
                </a:tc>
                <a:extLst>
                  <a:ext uri="{0D108BD9-81ED-4DB2-BD59-A6C34878D82A}">
                    <a16:rowId xmlns:a16="http://schemas.microsoft.com/office/drawing/2014/main" val="3202959998"/>
                  </a:ext>
                </a:extLst>
              </a:tr>
              <a:tr h="393920">
                <a:tc>
                  <a:txBody>
                    <a:bodyPr/>
                    <a:lstStyle/>
                    <a:p>
                      <a:endParaRPr lang="en-US" sz="1600"/>
                    </a:p>
                  </a:txBody>
                  <a:tcPr/>
                </a:tc>
                <a:tc>
                  <a:txBody>
                    <a:bodyPr/>
                    <a:lstStyle/>
                    <a:p>
                      <a:r>
                        <a:rPr lang="en-US" sz="1600" dirty="0"/>
                        <a:t>Onion - $2</a:t>
                      </a:r>
                    </a:p>
                  </a:txBody>
                  <a:tcPr/>
                </a:tc>
                <a:tc>
                  <a:txBody>
                    <a:bodyPr/>
                    <a:lstStyle/>
                    <a:p>
                      <a:endParaRPr lang="en-US" sz="1600" dirty="0"/>
                    </a:p>
                  </a:txBody>
                  <a:tcPr/>
                </a:tc>
                <a:extLst>
                  <a:ext uri="{0D108BD9-81ED-4DB2-BD59-A6C34878D82A}">
                    <a16:rowId xmlns:a16="http://schemas.microsoft.com/office/drawing/2014/main" val="890564542"/>
                  </a:ext>
                </a:extLst>
              </a:tr>
            </a:tbl>
          </a:graphicData>
        </a:graphic>
      </p:graphicFrame>
    </p:spTree>
    <p:extLst>
      <p:ext uri="{BB962C8B-B14F-4D97-AF65-F5344CB8AC3E}">
        <p14:creationId xmlns:p14="http://schemas.microsoft.com/office/powerpoint/2010/main" val="574132427"/>
      </p:ext>
    </p:extLst>
  </p:cSld>
  <p:clrMapOvr>
    <a:masterClrMapping/>
  </p:clrMapOvr>
  <p:transition spd="slow" advTm="58059">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Budget Allocation Game </a:t>
            </a:r>
          </a:p>
        </p:txBody>
      </p:sp>
      <p:sp>
        <p:nvSpPr>
          <p:cNvPr id="7" name="Shape 67">
            <a:extLst>
              <a:ext uri="{FF2B5EF4-FFF2-40B4-BE49-F238E27FC236}">
                <a16:creationId xmlns:a16="http://schemas.microsoft.com/office/drawing/2014/main" id="{165642D9-B148-F745-9BE6-C5E55DD11834}"/>
              </a:ext>
            </a:extLst>
          </p:cNvPr>
          <p:cNvSpPr/>
          <p:nvPr/>
        </p:nvSpPr>
        <p:spPr>
          <a:xfrm>
            <a:off x="3903667" y="193998"/>
            <a:ext cx="4681145" cy="783644"/>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Build a sandwich with $9, and you must choose at least one item from each category;</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graphicFrame>
        <p:nvGraphicFramePr>
          <p:cNvPr id="2" name="Table 2">
            <a:extLst>
              <a:ext uri="{FF2B5EF4-FFF2-40B4-BE49-F238E27FC236}">
                <a16:creationId xmlns:a16="http://schemas.microsoft.com/office/drawing/2014/main" id="{85EDD96B-23D8-CA57-C9C8-D1A43A01F410}"/>
              </a:ext>
            </a:extLst>
          </p:cNvPr>
          <p:cNvGraphicFramePr>
            <a:graphicFrameLocks noGrp="1"/>
          </p:cNvGraphicFramePr>
          <p:nvPr/>
        </p:nvGraphicFramePr>
        <p:xfrm>
          <a:off x="431800" y="960682"/>
          <a:ext cx="8042898" cy="3564184"/>
        </p:xfrm>
        <a:graphic>
          <a:graphicData uri="http://schemas.openxmlformats.org/drawingml/2006/table">
            <a:tbl>
              <a:tblPr firstRow="1" bandRow="1">
                <a:tableStyleId>{5940675A-B579-460E-94D1-54222C63F5DA}</a:tableStyleId>
              </a:tblPr>
              <a:tblGrid>
                <a:gridCol w="2680966">
                  <a:extLst>
                    <a:ext uri="{9D8B030D-6E8A-4147-A177-3AD203B41FA5}">
                      <a16:colId xmlns:a16="http://schemas.microsoft.com/office/drawing/2014/main" val="4239505829"/>
                    </a:ext>
                  </a:extLst>
                </a:gridCol>
                <a:gridCol w="2680966">
                  <a:extLst>
                    <a:ext uri="{9D8B030D-6E8A-4147-A177-3AD203B41FA5}">
                      <a16:colId xmlns:a16="http://schemas.microsoft.com/office/drawing/2014/main" val="2815351900"/>
                    </a:ext>
                  </a:extLst>
                </a:gridCol>
                <a:gridCol w="2680966">
                  <a:extLst>
                    <a:ext uri="{9D8B030D-6E8A-4147-A177-3AD203B41FA5}">
                      <a16:colId xmlns:a16="http://schemas.microsoft.com/office/drawing/2014/main" val="2012044597"/>
                    </a:ext>
                  </a:extLst>
                </a:gridCol>
              </a:tblGrid>
              <a:tr h="417638">
                <a:tc>
                  <a:txBody>
                    <a:bodyPr/>
                    <a:lstStyle/>
                    <a:p>
                      <a:pPr algn="ctr"/>
                      <a:r>
                        <a:rPr lang="en-US" sz="2000" dirty="0"/>
                        <a:t>Breads</a:t>
                      </a:r>
                    </a:p>
                  </a:txBody>
                  <a:tcPr/>
                </a:tc>
                <a:tc>
                  <a:txBody>
                    <a:bodyPr/>
                    <a:lstStyle/>
                    <a:p>
                      <a:pPr algn="ctr"/>
                      <a:r>
                        <a:rPr lang="en-US" sz="2000" dirty="0"/>
                        <a:t>Toppings</a:t>
                      </a:r>
                    </a:p>
                  </a:txBody>
                  <a:tcPr/>
                </a:tc>
                <a:tc>
                  <a:txBody>
                    <a:bodyPr/>
                    <a:lstStyle/>
                    <a:p>
                      <a:pPr algn="ctr"/>
                      <a:r>
                        <a:rPr lang="en-US" sz="2000" dirty="0"/>
                        <a:t>Garnishes </a:t>
                      </a:r>
                    </a:p>
                  </a:txBody>
                  <a:tcPr/>
                </a:tc>
                <a:extLst>
                  <a:ext uri="{0D108BD9-81ED-4DB2-BD59-A6C34878D82A}">
                    <a16:rowId xmlns:a16="http://schemas.microsoft.com/office/drawing/2014/main" val="2283810740"/>
                  </a:ext>
                </a:extLst>
              </a:tr>
              <a:tr h="424206">
                <a:tc>
                  <a:txBody>
                    <a:bodyPr/>
                    <a:lstStyle/>
                    <a:p>
                      <a:r>
                        <a:rPr lang="en-US" sz="1600" dirty="0"/>
                        <a:t>Plain White - $3</a:t>
                      </a:r>
                    </a:p>
                  </a:txBody>
                  <a:tcPr/>
                </a:tc>
                <a:tc>
                  <a:txBody>
                    <a:bodyPr/>
                    <a:lstStyle/>
                    <a:p>
                      <a:r>
                        <a:rPr lang="en-US" sz="1600" dirty="0"/>
                        <a:t>Salami - $4</a:t>
                      </a:r>
                    </a:p>
                  </a:txBody>
                  <a:tcPr/>
                </a:tc>
                <a:tc>
                  <a:txBody>
                    <a:bodyPr/>
                    <a:lstStyle/>
                    <a:p>
                      <a:r>
                        <a:rPr lang="en-US" sz="1600" dirty="0"/>
                        <a:t>Mayo $1</a:t>
                      </a:r>
                    </a:p>
                  </a:txBody>
                  <a:tcPr/>
                </a:tc>
                <a:extLst>
                  <a:ext uri="{0D108BD9-81ED-4DB2-BD59-A6C34878D82A}">
                    <a16:rowId xmlns:a16="http://schemas.microsoft.com/office/drawing/2014/main" val="4257359633"/>
                  </a:ext>
                </a:extLst>
              </a:tr>
              <a:tr h="424206">
                <a:tc>
                  <a:txBody>
                    <a:bodyPr/>
                    <a:lstStyle/>
                    <a:p>
                      <a:r>
                        <a:rPr lang="en-US" sz="1600" dirty="0"/>
                        <a:t>Whole wheat brown - $4</a:t>
                      </a:r>
                    </a:p>
                  </a:txBody>
                  <a:tcPr/>
                </a:tc>
                <a:tc>
                  <a:txBody>
                    <a:bodyPr/>
                    <a:lstStyle/>
                    <a:p>
                      <a:r>
                        <a:rPr lang="en-US" sz="1600" dirty="0"/>
                        <a:t>Bologna - $4 </a:t>
                      </a:r>
                    </a:p>
                  </a:txBody>
                  <a:tcPr/>
                </a:tc>
                <a:tc>
                  <a:txBody>
                    <a:bodyPr/>
                    <a:lstStyle/>
                    <a:p>
                      <a:r>
                        <a:rPr lang="en-US" sz="1600" dirty="0"/>
                        <a:t>Mustard $1 </a:t>
                      </a:r>
                    </a:p>
                  </a:txBody>
                  <a:tcPr/>
                </a:tc>
                <a:extLst>
                  <a:ext uri="{0D108BD9-81ED-4DB2-BD59-A6C34878D82A}">
                    <a16:rowId xmlns:a16="http://schemas.microsoft.com/office/drawing/2014/main" val="3667094603"/>
                  </a:ext>
                </a:extLst>
              </a:tr>
              <a:tr h="358219">
                <a:tc>
                  <a:txBody>
                    <a:bodyPr/>
                    <a:lstStyle/>
                    <a:p>
                      <a:r>
                        <a:rPr lang="en-US" sz="1600" dirty="0"/>
                        <a:t>Specialty ciabatta - $5</a:t>
                      </a:r>
                    </a:p>
                  </a:txBody>
                  <a:tcPr/>
                </a:tc>
                <a:tc>
                  <a:txBody>
                    <a:bodyPr/>
                    <a:lstStyle/>
                    <a:p>
                      <a:r>
                        <a:rPr lang="en-US" sz="1600" dirty="0"/>
                        <a:t>Mozzarella Cheese - $3</a:t>
                      </a:r>
                    </a:p>
                  </a:txBody>
                  <a:tcPr/>
                </a:tc>
                <a:tc>
                  <a:txBody>
                    <a:bodyPr/>
                    <a:lstStyle/>
                    <a:p>
                      <a:r>
                        <a:rPr lang="en-US" sz="1600" dirty="0"/>
                        <a:t>Butter $1 </a:t>
                      </a:r>
                    </a:p>
                  </a:txBody>
                  <a:tcPr/>
                </a:tc>
                <a:extLst>
                  <a:ext uri="{0D108BD9-81ED-4DB2-BD59-A6C34878D82A}">
                    <a16:rowId xmlns:a16="http://schemas.microsoft.com/office/drawing/2014/main" val="1692813958"/>
                  </a:ext>
                </a:extLst>
              </a:tr>
              <a:tr h="377072">
                <a:tc>
                  <a:txBody>
                    <a:bodyPr/>
                    <a:lstStyle/>
                    <a:p>
                      <a:endParaRPr lang="en-US" sz="1600" dirty="0"/>
                    </a:p>
                  </a:txBody>
                  <a:tcPr/>
                </a:tc>
                <a:tc>
                  <a:txBody>
                    <a:bodyPr/>
                    <a:lstStyle/>
                    <a:p>
                      <a:r>
                        <a:rPr lang="en-US" sz="1600" dirty="0"/>
                        <a:t>Cheddar Cheese - $2.50 </a:t>
                      </a:r>
                    </a:p>
                  </a:txBody>
                  <a:tcPr/>
                </a:tc>
                <a:tc>
                  <a:txBody>
                    <a:bodyPr/>
                    <a:lstStyle/>
                    <a:p>
                      <a:r>
                        <a:rPr lang="en-US" sz="1600" dirty="0"/>
                        <a:t>Ketchup $1 </a:t>
                      </a:r>
                    </a:p>
                  </a:txBody>
                  <a:tcPr/>
                </a:tc>
                <a:extLst>
                  <a:ext uri="{0D108BD9-81ED-4DB2-BD59-A6C34878D82A}">
                    <a16:rowId xmlns:a16="http://schemas.microsoft.com/office/drawing/2014/main" val="164013607"/>
                  </a:ext>
                </a:extLst>
              </a:tr>
              <a:tr h="424206">
                <a:tc>
                  <a:txBody>
                    <a:bodyPr/>
                    <a:lstStyle/>
                    <a:p>
                      <a:endParaRPr lang="en-US" sz="1600" dirty="0"/>
                    </a:p>
                  </a:txBody>
                  <a:tcPr/>
                </a:tc>
                <a:tc>
                  <a:txBody>
                    <a:bodyPr/>
                    <a:lstStyle/>
                    <a:p>
                      <a:r>
                        <a:rPr lang="en-US" sz="1600" dirty="0"/>
                        <a:t>Bacon - $4</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Pickle on top $3</a:t>
                      </a:r>
                    </a:p>
                  </a:txBody>
                  <a:tcPr/>
                </a:tc>
                <a:extLst>
                  <a:ext uri="{0D108BD9-81ED-4DB2-BD59-A6C34878D82A}">
                    <a16:rowId xmlns:a16="http://schemas.microsoft.com/office/drawing/2014/main" val="65872658"/>
                  </a:ext>
                </a:extLst>
              </a:tr>
              <a:tr h="367645">
                <a:tc>
                  <a:txBody>
                    <a:bodyPr/>
                    <a:lstStyle/>
                    <a:p>
                      <a:endParaRPr lang="en-US" sz="1600"/>
                    </a:p>
                  </a:txBody>
                  <a:tcPr/>
                </a:tc>
                <a:tc>
                  <a:txBody>
                    <a:bodyPr/>
                    <a:lstStyle/>
                    <a:p>
                      <a:r>
                        <a:rPr lang="en-US" sz="1600" dirty="0"/>
                        <a:t>Lettuce - $1 </a:t>
                      </a:r>
                    </a:p>
                  </a:txBody>
                  <a:tcPr/>
                </a:tc>
                <a:tc>
                  <a:txBody>
                    <a:bodyPr/>
                    <a:lstStyle/>
                    <a:p>
                      <a:endParaRPr lang="en-US" sz="1600" dirty="0"/>
                    </a:p>
                  </a:txBody>
                  <a:tcPr/>
                </a:tc>
                <a:extLst>
                  <a:ext uri="{0D108BD9-81ED-4DB2-BD59-A6C34878D82A}">
                    <a16:rowId xmlns:a16="http://schemas.microsoft.com/office/drawing/2014/main" val="574800728"/>
                  </a:ext>
                </a:extLst>
              </a:tr>
              <a:tr h="377072">
                <a:tc>
                  <a:txBody>
                    <a:bodyPr/>
                    <a:lstStyle/>
                    <a:p>
                      <a:endParaRPr lang="en-US" sz="1600"/>
                    </a:p>
                  </a:txBody>
                  <a:tcPr/>
                </a:tc>
                <a:tc>
                  <a:txBody>
                    <a:bodyPr/>
                    <a:lstStyle/>
                    <a:p>
                      <a:r>
                        <a:rPr lang="en-US" sz="1600" dirty="0"/>
                        <a:t>Tomato - $3 </a:t>
                      </a:r>
                    </a:p>
                  </a:txBody>
                  <a:tcPr/>
                </a:tc>
                <a:tc>
                  <a:txBody>
                    <a:bodyPr/>
                    <a:lstStyle/>
                    <a:p>
                      <a:endParaRPr lang="en-US" sz="1600" dirty="0"/>
                    </a:p>
                  </a:txBody>
                  <a:tcPr/>
                </a:tc>
                <a:extLst>
                  <a:ext uri="{0D108BD9-81ED-4DB2-BD59-A6C34878D82A}">
                    <a16:rowId xmlns:a16="http://schemas.microsoft.com/office/drawing/2014/main" val="3202959998"/>
                  </a:ext>
                </a:extLst>
              </a:tr>
              <a:tr h="393920">
                <a:tc>
                  <a:txBody>
                    <a:bodyPr/>
                    <a:lstStyle/>
                    <a:p>
                      <a:endParaRPr lang="en-US" sz="1600"/>
                    </a:p>
                  </a:txBody>
                  <a:tcPr/>
                </a:tc>
                <a:tc>
                  <a:txBody>
                    <a:bodyPr/>
                    <a:lstStyle/>
                    <a:p>
                      <a:r>
                        <a:rPr lang="en-US" sz="1600" dirty="0"/>
                        <a:t>Onion - $2</a:t>
                      </a:r>
                    </a:p>
                  </a:txBody>
                  <a:tcPr/>
                </a:tc>
                <a:tc>
                  <a:txBody>
                    <a:bodyPr/>
                    <a:lstStyle/>
                    <a:p>
                      <a:endParaRPr lang="en-US" sz="1600" dirty="0"/>
                    </a:p>
                  </a:txBody>
                  <a:tcPr/>
                </a:tc>
                <a:extLst>
                  <a:ext uri="{0D108BD9-81ED-4DB2-BD59-A6C34878D82A}">
                    <a16:rowId xmlns:a16="http://schemas.microsoft.com/office/drawing/2014/main" val="890564542"/>
                  </a:ext>
                </a:extLst>
              </a:tr>
            </a:tbl>
          </a:graphicData>
        </a:graphic>
      </p:graphicFrame>
    </p:spTree>
    <p:extLst>
      <p:ext uri="{BB962C8B-B14F-4D97-AF65-F5344CB8AC3E}">
        <p14:creationId xmlns:p14="http://schemas.microsoft.com/office/powerpoint/2010/main" val="3442908229"/>
      </p:ext>
    </p:extLst>
  </p:cSld>
  <p:clrMapOvr>
    <a:masterClrMapping/>
  </p:clrMapOvr>
  <p:transition spd="slow" advTm="58059">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Budget Allocation </a:t>
            </a:r>
          </a:p>
        </p:txBody>
      </p:sp>
      <p:sp>
        <p:nvSpPr>
          <p:cNvPr id="7" name="Shape 67">
            <a:extLst>
              <a:ext uri="{FF2B5EF4-FFF2-40B4-BE49-F238E27FC236}">
                <a16:creationId xmlns:a16="http://schemas.microsoft.com/office/drawing/2014/main" id="{165642D9-B148-F745-9BE6-C5E55DD11834}"/>
              </a:ext>
            </a:extLst>
          </p:cNvPr>
          <p:cNvSpPr/>
          <p:nvPr/>
        </p:nvSpPr>
        <p:spPr>
          <a:xfrm>
            <a:off x="3965014" y="1413365"/>
            <a:ext cx="4930355" cy="2630303"/>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A key component of budget allocation in content marketing (and all business, for that matter) is </a:t>
            </a:r>
            <a:r>
              <a:rPr lang="en-CA" sz="1600" b="1" dirty="0">
                <a:solidFill>
                  <a:schemeClr val="tx1"/>
                </a:solidFill>
                <a:latin typeface="Avenir Book" panose="02000503020000020003" pitchFamily="2" charset="0"/>
              </a:rPr>
              <a:t>scarcity</a:t>
            </a:r>
            <a:r>
              <a:rPr lang="en-CA" sz="1600" dirty="0">
                <a:solidFill>
                  <a:schemeClr val="tx1"/>
                </a:solidFill>
                <a:latin typeface="Avenir Book" panose="02000503020000020003" pitchFamily="2" charset="0"/>
              </a:rPr>
              <a:t>.</a:t>
            </a:r>
          </a:p>
          <a:p>
            <a:pPr>
              <a:lnSpc>
                <a:spcPts val="2400"/>
              </a:lnSpc>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Rarely will you ever get everything you want.</a:t>
            </a:r>
          </a:p>
          <a:p>
            <a:pPr>
              <a:lnSpc>
                <a:spcPts val="2400"/>
              </a:lnSpc>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This is why we have to determine priorities so we know better how to make decisions.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4" name="Picture 3">
            <a:extLst>
              <a:ext uri="{FF2B5EF4-FFF2-40B4-BE49-F238E27FC236}">
                <a16:creationId xmlns:a16="http://schemas.microsoft.com/office/drawing/2014/main" id="{CD9ADA23-32F2-B15A-5F2F-C2F03B33F3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8631" y="989814"/>
            <a:ext cx="3456102" cy="3456102"/>
          </a:xfrm>
          <a:prstGeom prst="rect">
            <a:avLst/>
          </a:prstGeom>
        </p:spPr>
      </p:pic>
    </p:spTree>
    <p:extLst>
      <p:ext uri="{BB962C8B-B14F-4D97-AF65-F5344CB8AC3E}">
        <p14:creationId xmlns:p14="http://schemas.microsoft.com/office/powerpoint/2010/main" val="3672186563"/>
      </p:ext>
    </p:extLst>
  </p:cSld>
  <p:clrMapOvr>
    <a:masterClrMapping/>
  </p:clrMapOvr>
  <p:transition spd="slow" advTm="58059">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Budget Allocation Brainstorm  </a:t>
            </a:r>
          </a:p>
        </p:txBody>
      </p:sp>
      <p:sp>
        <p:nvSpPr>
          <p:cNvPr id="7" name="Shape 67">
            <a:extLst>
              <a:ext uri="{FF2B5EF4-FFF2-40B4-BE49-F238E27FC236}">
                <a16:creationId xmlns:a16="http://schemas.microsoft.com/office/drawing/2014/main" id="{165642D9-B148-F745-9BE6-C5E55DD11834}"/>
              </a:ext>
            </a:extLst>
          </p:cNvPr>
          <p:cNvSpPr/>
          <p:nvPr/>
        </p:nvSpPr>
        <p:spPr>
          <a:xfrm>
            <a:off x="3965014" y="989814"/>
            <a:ext cx="4930355" cy="783644"/>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What are all the different things we could have to pay for in content marketing?</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4" name="Picture 3">
            <a:extLst>
              <a:ext uri="{FF2B5EF4-FFF2-40B4-BE49-F238E27FC236}">
                <a16:creationId xmlns:a16="http://schemas.microsoft.com/office/drawing/2014/main" id="{CD9ADA23-32F2-B15A-5F2F-C2F03B33F3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8631" y="989814"/>
            <a:ext cx="3456102" cy="3456102"/>
          </a:xfrm>
          <a:prstGeom prst="rect">
            <a:avLst/>
          </a:prstGeom>
        </p:spPr>
      </p:pic>
    </p:spTree>
    <p:extLst>
      <p:ext uri="{BB962C8B-B14F-4D97-AF65-F5344CB8AC3E}">
        <p14:creationId xmlns:p14="http://schemas.microsoft.com/office/powerpoint/2010/main" val="2477935079"/>
      </p:ext>
    </p:extLst>
  </p:cSld>
  <p:clrMapOvr>
    <a:masterClrMapping/>
  </p:clrMapOvr>
  <p:transition spd="slow" advTm="58059">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Things We Can Pay for in Content Marketing:</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graphicFrame>
        <p:nvGraphicFramePr>
          <p:cNvPr id="2" name="Table 2">
            <a:extLst>
              <a:ext uri="{FF2B5EF4-FFF2-40B4-BE49-F238E27FC236}">
                <a16:creationId xmlns:a16="http://schemas.microsoft.com/office/drawing/2014/main" id="{E2447EF0-567A-95E8-73AE-947F1713DBDC}"/>
              </a:ext>
            </a:extLst>
          </p:cNvPr>
          <p:cNvGraphicFramePr>
            <a:graphicFrameLocks noGrp="1"/>
          </p:cNvGraphicFramePr>
          <p:nvPr/>
        </p:nvGraphicFramePr>
        <p:xfrm>
          <a:off x="431800" y="1450655"/>
          <a:ext cx="8430444" cy="2687320"/>
        </p:xfrm>
        <a:graphic>
          <a:graphicData uri="http://schemas.openxmlformats.org/drawingml/2006/table">
            <a:tbl>
              <a:tblPr firstRow="1" bandRow="1">
                <a:tableStyleId>{5940675A-B579-460E-94D1-54222C63F5DA}</a:tableStyleId>
              </a:tblPr>
              <a:tblGrid>
                <a:gridCol w="2107611">
                  <a:extLst>
                    <a:ext uri="{9D8B030D-6E8A-4147-A177-3AD203B41FA5}">
                      <a16:colId xmlns:a16="http://schemas.microsoft.com/office/drawing/2014/main" val="3220035218"/>
                    </a:ext>
                  </a:extLst>
                </a:gridCol>
                <a:gridCol w="2107611">
                  <a:extLst>
                    <a:ext uri="{9D8B030D-6E8A-4147-A177-3AD203B41FA5}">
                      <a16:colId xmlns:a16="http://schemas.microsoft.com/office/drawing/2014/main" val="3743804077"/>
                    </a:ext>
                  </a:extLst>
                </a:gridCol>
                <a:gridCol w="2107611">
                  <a:extLst>
                    <a:ext uri="{9D8B030D-6E8A-4147-A177-3AD203B41FA5}">
                      <a16:colId xmlns:a16="http://schemas.microsoft.com/office/drawing/2014/main" val="3389303645"/>
                    </a:ext>
                  </a:extLst>
                </a:gridCol>
                <a:gridCol w="2107611">
                  <a:extLst>
                    <a:ext uri="{9D8B030D-6E8A-4147-A177-3AD203B41FA5}">
                      <a16:colId xmlns:a16="http://schemas.microsoft.com/office/drawing/2014/main" val="2447796863"/>
                    </a:ext>
                  </a:extLst>
                </a:gridCol>
              </a:tblGrid>
              <a:tr h="370840">
                <a:tc>
                  <a:txBody>
                    <a:bodyPr/>
                    <a:lstStyle/>
                    <a:p>
                      <a:pPr algn="ctr"/>
                      <a:r>
                        <a:rPr lang="en-US" sz="1600" dirty="0"/>
                        <a:t>Employees (if outside regular time)</a:t>
                      </a:r>
                    </a:p>
                  </a:txBody>
                  <a:tcPr/>
                </a:tc>
                <a:tc>
                  <a:txBody>
                    <a:bodyPr/>
                    <a:lstStyle/>
                    <a:p>
                      <a:pPr algn="ctr"/>
                      <a:r>
                        <a:rPr lang="en-US" sz="1600" dirty="0"/>
                        <a:t>Contractors</a:t>
                      </a:r>
                    </a:p>
                  </a:txBody>
                  <a:tcPr/>
                </a:tc>
                <a:tc>
                  <a:txBody>
                    <a:bodyPr/>
                    <a:lstStyle/>
                    <a:p>
                      <a:pPr algn="ctr"/>
                      <a:r>
                        <a:rPr lang="en-US" sz="1600" dirty="0"/>
                        <a:t>Design Technology</a:t>
                      </a:r>
                    </a:p>
                  </a:txBody>
                  <a:tcPr/>
                </a:tc>
                <a:tc>
                  <a:txBody>
                    <a:bodyPr/>
                    <a:lstStyle/>
                    <a:p>
                      <a:pPr algn="ctr"/>
                      <a:r>
                        <a:rPr lang="en-US" sz="1600" dirty="0"/>
                        <a:t>Editing Technology</a:t>
                      </a:r>
                    </a:p>
                  </a:txBody>
                  <a:tcPr/>
                </a:tc>
                <a:extLst>
                  <a:ext uri="{0D108BD9-81ED-4DB2-BD59-A6C34878D82A}">
                    <a16:rowId xmlns:a16="http://schemas.microsoft.com/office/drawing/2014/main" val="3076916064"/>
                  </a:ext>
                </a:extLst>
              </a:tr>
              <a:tr h="370840">
                <a:tc>
                  <a:txBody>
                    <a:bodyPr/>
                    <a:lstStyle/>
                    <a:p>
                      <a:pPr algn="ctr"/>
                      <a:r>
                        <a:rPr lang="en-US" sz="1600" dirty="0"/>
                        <a:t>Photographers</a:t>
                      </a:r>
                    </a:p>
                  </a:txBody>
                  <a:tcPr/>
                </a:tc>
                <a:tc>
                  <a:txBody>
                    <a:bodyPr/>
                    <a:lstStyle/>
                    <a:p>
                      <a:pPr algn="ctr"/>
                      <a:r>
                        <a:rPr lang="en-US" sz="1600" dirty="0"/>
                        <a:t>Models </a:t>
                      </a:r>
                    </a:p>
                  </a:txBody>
                  <a:tcPr/>
                </a:tc>
                <a:tc>
                  <a:txBody>
                    <a:bodyPr/>
                    <a:lstStyle/>
                    <a:p>
                      <a:pPr algn="ctr"/>
                      <a:r>
                        <a:rPr lang="en-US" sz="1600" dirty="0"/>
                        <a:t>Hair / Make Up</a:t>
                      </a:r>
                    </a:p>
                  </a:txBody>
                  <a:tcPr/>
                </a:tc>
                <a:tc>
                  <a:txBody>
                    <a:bodyPr/>
                    <a:lstStyle/>
                    <a:p>
                      <a:pPr algn="ctr"/>
                      <a:r>
                        <a:rPr lang="en-US" sz="1600" dirty="0"/>
                        <a:t>Set &amp; location </a:t>
                      </a:r>
                    </a:p>
                  </a:txBody>
                  <a:tcPr/>
                </a:tc>
                <a:extLst>
                  <a:ext uri="{0D108BD9-81ED-4DB2-BD59-A6C34878D82A}">
                    <a16:rowId xmlns:a16="http://schemas.microsoft.com/office/drawing/2014/main" val="3285847304"/>
                  </a:ext>
                </a:extLst>
              </a:tr>
              <a:tr h="370840">
                <a:tc>
                  <a:txBody>
                    <a:bodyPr/>
                    <a:lstStyle/>
                    <a:p>
                      <a:pPr algn="ctr"/>
                      <a:r>
                        <a:rPr lang="en-US" sz="1600" dirty="0"/>
                        <a:t>Props and set up </a:t>
                      </a:r>
                    </a:p>
                  </a:txBody>
                  <a:tcPr/>
                </a:tc>
                <a:tc>
                  <a:txBody>
                    <a:bodyPr/>
                    <a:lstStyle/>
                    <a:p>
                      <a:pPr algn="ctr"/>
                      <a:r>
                        <a:rPr lang="en-US" sz="1600" dirty="0"/>
                        <a:t>Influencers</a:t>
                      </a:r>
                    </a:p>
                  </a:txBody>
                  <a:tcPr/>
                </a:tc>
                <a:tc>
                  <a:txBody>
                    <a:bodyPr/>
                    <a:lstStyle/>
                    <a:p>
                      <a:pPr algn="ctr"/>
                      <a:r>
                        <a:rPr lang="en-US" sz="1600" dirty="0"/>
                        <a:t>Assets</a:t>
                      </a:r>
                    </a:p>
                  </a:txBody>
                  <a:tcPr/>
                </a:tc>
                <a:tc>
                  <a:txBody>
                    <a:bodyPr/>
                    <a:lstStyle/>
                    <a:p>
                      <a:pPr algn="ctr"/>
                      <a:r>
                        <a:rPr lang="en-US" sz="1600" dirty="0"/>
                        <a:t>Product Modifications</a:t>
                      </a:r>
                    </a:p>
                  </a:txBody>
                  <a:tcPr/>
                </a:tc>
                <a:extLst>
                  <a:ext uri="{0D108BD9-81ED-4DB2-BD59-A6C34878D82A}">
                    <a16:rowId xmlns:a16="http://schemas.microsoft.com/office/drawing/2014/main" val="504437587"/>
                  </a:ext>
                </a:extLst>
              </a:tr>
              <a:tr h="370840">
                <a:tc>
                  <a:txBody>
                    <a:bodyPr/>
                    <a:lstStyle/>
                    <a:p>
                      <a:pPr algn="ctr"/>
                      <a:r>
                        <a:rPr lang="en-US" sz="1600" dirty="0"/>
                        <a:t>Retreats &amp; Planning time </a:t>
                      </a:r>
                    </a:p>
                  </a:txBody>
                  <a:tcPr/>
                </a:tc>
                <a:tc>
                  <a:txBody>
                    <a:bodyPr/>
                    <a:lstStyle/>
                    <a:p>
                      <a:pPr algn="ctr"/>
                      <a:r>
                        <a:rPr lang="en-US" sz="1600" dirty="0"/>
                        <a:t>Research and analysis </a:t>
                      </a:r>
                    </a:p>
                  </a:txBody>
                  <a:tcPr/>
                </a:tc>
                <a:tc>
                  <a:txBody>
                    <a:bodyPr/>
                    <a:lstStyle/>
                    <a:p>
                      <a:pPr algn="ctr"/>
                      <a:r>
                        <a:rPr lang="en-US" sz="1600" dirty="0"/>
                        <a:t>Rights and licensing </a:t>
                      </a:r>
                    </a:p>
                  </a:txBody>
                  <a:tcPr/>
                </a:tc>
                <a:tc>
                  <a:txBody>
                    <a:bodyPr/>
                    <a:lstStyle/>
                    <a:p>
                      <a:pPr algn="ctr"/>
                      <a:r>
                        <a:rPr lang="en-US" sz="1600" dirty="0"/>
                        <a:t>Writers </a:t>
                      </a:r>
                    </a:p>
                  </a:txBody>
                  <a:tcPr/>
                </a:tc>
                <a:extLst>
                  <a:ext uri="{0D108BD9-81ED-4DB2-BD59-A6C34878D82A}">
                    <a16:rowId xmlns:a16="http://schemas.microsoft.com/office/drawing/2014/main" val="1300594671"/>
                  </a:ext>
                </a:extLst>
              </a:tr>
              <a:tr h="370840">
                <a:tc>
                  <a:txBody>
                    <a:bodyPr/>
                    <a:lstStyle/>
                    <a:p>
                      <a:pPr algn="ctr"/>
                      <a:r>
                        <a:rPr lang="en-US" sz="1600" dirty="0"/>
                        <a:t>Videographers</a:t>
                      </a:r>
                    </a:p>
                  </a:txBody>
                  <a:tcPr/>
                </a:tc>
                <a:tc>
                  <a:txBody>
                    <a:bodyPr/>
                    <a:lstStyle/>
                    <a:p>
                      <a:pPr algn="ctr"/>
                      <a:r>
                        <a:rPr lang="en-US" sz="1600" dirty="0"/>
                        <a:t>Video production staff</a:t>
                      </a:r>
                    </a:p>
                  </a:txBody>
                  <a:tcPr/>
                </a:tc>
                <a:tc>
                  <a:txBody>
                    <a:bodyPr/>
                    <a:lstStyle/>
                    <a:p>
                      <a:pPr algn="ctr"/>
                      <a:r>
                        <a:rPr lang="en-US" sz="1600" dirty="0"/>
                        <a:t>Re-touchers </a:t>
                      </a:r>
                    </a:p>
                  </a:txBody>
                  <a:tcPr/>
                </a:tc>
                <a:tc>
                  <a:txBody>
                    <a:bodyPr/>
                    <a:lstStyle/>
                    <a:p>
                      <a:pPr algn="ctr"/>
                      <a:r>
                        <a:rPr lang="en-US" sz="1600" dirty="0"/>
                        <a:t>Equipment </a:t>
                      </a:r>
                    </a:p>
                  </a:txBody>
                  <a:tcPr/>
                </a:tc>
                <a:extLst>
                  <a:ext uri="{0D108BD9-81ED-4DB2-BD59-A6C34878D82A}">
                    <a16:rowId xmlns:a16="http://schemas.microsoft.com/office/drawing/2014/main" val="2933554348"/>
                  </a:ext>
                </a:extLst>
              </a:tr>
            </a:tbl>
          </a:graphicData>
        </a:graphic>
      </p:graphicFrame>
    </p:spTree>
    <p:extLst>
      <p:ext uri="{BB962C8B-B14F-4D97-AF65-F5344CB8AC3E}">
        <p14:creationId xmlns:p14="http://schemas.microsoft.com/office/powerpoint/2010/main" val="2925290409"/>
      </p:ext>
    </p:extLst>
  </p:cSld>
  <p:clrMapOvr>
    <a:masterClrMapping/>
  </p:clrMapOvr>
  <p:transition spd="slow" advTm="58059">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Budget Allocation: Reflection Activity</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4" name="Picture 3">
            <a:extLst>
              <a:ext uri="{FF2B5EF4-FFF2-40B4-BE49-F238E27FC236}">
                <a16:creationId xmlns:a16="http://schemas.microsoft.com/office/drawing/2014/main" id="{5149CF4E-81F3-EAFD-06FB-0F5C90D83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451" y="1200150"/>
            <a:ext cx="4762500" cy="2743200"/>
          </a:xfrm>
          <a:prstGeom prst="rect">
            <a:avLst/>
          </a:prstGeom>
        </p:spPr>
      </p:pic>
      <p:sp>
        <p:nvSpPr>
          <p:cNvPr id="5" name="Shape 67">
            <a:extLst>
              <a:ext uri="{FF2B5EF4-FFF2-40B4-BE49-F238E27FC236}">
                <a16:creationId xmlns:a16="http://schemas.microsoft.com/office/drawing/2014/main" id="{45F426A2-4747-1D13-EA9F-73C4292CF506}"/>
              </a:ext>
            </a:extLst>
          </p:cNvPr>
          <p:cNvSpPr/>
          <p:nvPr/>
        </p:nvSpPr>
        <p:spPr>
          <a:xfrm>
            <a:off x="5012951" y="1251123"/>
            <a:ext cx="3795468" cy="783644"/>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What do you think this company paid for to produce this commercial? </a:t>
            </a:r>
          </a:p>
        </p:txBody>
      </p:sp>
      <p:sp>
        <p:nvSpPr>
          <p:cNvPr id="6" name="Shape 67">
            <a:extLst>
              <a:ext uri="{FF2B5EF4-FFF2-40B4-BE49-F238E27FC236}">
                <a16:creationId xmlns:a16="http://schemas.microsoft.com/office/drawing/2014/main" id="{5E653256-A0F0-6794-E400-46108133E918}"/>
              </a:ext>
            </a:extLst>
          </p:cNvPr>
          <p:cNvSpPr/>
          <p:nvPr/>
        </p:nvSpPr>
        <p:spPr>
          <a:xfrm>
            <a:off x="357451" y="3943350"/>
            <a:ext cx="4655500" cy="475867"/>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hlinkClick r:id="rId5"/>
              </a:rPr>
              <a:t>https://www.youtube.com/watch?v=sLzYLs3aUT4</a:t>
            </a:r>
            <a:r>
              <a:rPr lang="en-CA" sz="1600" dirty="0">
                <a:solidFill>
                  <a:schemeClr val="tx1"/>
                </a:solidFill>
                <a:latin typeface="Avenir Book" panose="02000503020000020003" pitchFamily="2" charset="0"/>
              </a:rPr>
              <a:t> </a:t>
            </a:r>
          </a:p>
        </p:txBody>
      </p:sp>
    </p:spTree>
    <p:extLst>
      <p:ext uri="{BB962C8B-B14F-4D97-AF65-F5344CB8AC3E}">
        <p14:creationId xmlns:p14="http://schemas.microsoft.com/office/powerpoint/2010/main" val="3021823824"/>
      </p:ext>
    </p:extLst>
  </p:cSld>
  <p:clrMapOvr>
    <a:masterClrMapping/>
  </p:clrMapOvr>
  <p:transition spd="slow" advTm="58059">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Budget Allocation : Goal Matching</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5" name="Shape 67">
            <a:extLst>
              <a:ext uri="{FF2B5EF4-FFF2-40B4-BE49-F238E27FC236}">
                <a16:creationId xmlns:a16="http://schemas.microsoft.com/office/drawing/2014/main" id="{45F426A2-4747-1D13-EA9F-73C4292CF506}"/>
              </a:ext>
            </a:extLst>
          </p:cNvPr>
          <p:cNvSpPr/>
          <p:nvPr/>
        </p:nvSpPr>
        <p:spPr>
          <a:xfrm>
            <a:off x="4485239" y="1410486"/>
            <a:ext cx="4294026" cy="2322527"/>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We can’t just spend money on things!</a:t>
            </a:r>
          </a:p>
          <a:p>
            <a:pPr>
              <a:lnSpc>
                <a:spcPts val="2400"/>
              </a:lnSpc>
              <a:defRPr sz="1600">
                <a:solidFill>
                  <a:srgbClr val="004B54"/>
                </a:solidFill>
                <a:latin typeface="Avenir Heavy"/>
                <a:ea typeface="Avenir Heavy"/>
                <a:cs typeface="Avenir Heavy"/>
                <a:sym typeface="Avenir Heavy"/>
              </a:defRPr>
            </a:pPr>
            <a:br>
              <a:rPr lang="en-CA" sz="1600" dirty="0">
                <a:solidFill>
                  <a:schemeClr val="tx1"/>
                </a:solidFill>
                <a:latin typeface="Avenir Book" panose="02000503020000020003" pitchFamily="2" charset="0"/>
              </a:rPr>
            </a:br>
            <a:r>
              <a:rPr lang="en-CA" sz="1600" dirty="0">
                <a:solidFill>
                  <a:schemeClr val="tx1"/>
                </a:solidFill>
                <a:latin typeface="Avenir Book" panose="02000503020000020003" pitchFamily="2" charset="0"/>
              </a:rPr>
              <a:t>We have to </a:t>
            </a:r>
            <a:r>
              <a:rPr lang="en-CA" sz="1600" b="1" dirty="0">
                <a:solidFill>
                  <a:schemeClr val="tx1"/>
                </a:solidFill>
                <a:latin typeface="Avenir Book" panose="02000503020000020003" pitchFamily="2" charset="0"/>
              </a:rPr>
              <a:t>justify</a:t>
            </a:r>
            <a:r>
              <a:rPr lang="en-CA" sz="1600" dirty="0">
                <a:solidFill>
                  <a:schemeClr val="tx1"/>
                </a:solidFill>
                <a:latin typeface="Avenir Book" panose="02000503020000020003" pitchFamily="2" charset="0"/>
              </a:rPr>
              <a:t> our budget choices.</a:t>
            </a:r>
          </a:p>
          <a:p>
            <a:pPr>
              <a:lnSpc>
                <a:spcPts val="2400"/>
              </a:lnSpc>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Easiest way to justify budget choices? Connecting something we’re buying or using with a strategic priority or goal.</a:t>
            </a:r>
          </a:p>
        </p:txBody>
      </p:sp>
      <p:pic>
        <p:nvPicPr>
          <p:cNvPr id="3" name="Picture 2" descr="A person running on a hill&#10;&#10;Description automatically generated with medium confidence">
            <a:extLst>
              <a:ext uri="{FF2B5EF4-FFF2-40B4-BE49-F238E27FC236}">
                <a16:creationId xmlns:a16="http://schemas.microsoft.com/office/drawing/2014/main" id="{EC4034A0-3313-55E1-A511-23B1B75883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0" y="882744"/>
            <a:ext cx="3892377" cy="3892377"/>
          </a:xfrm>
          <a:prstGeom prst="rect">
            <a:avLst/>
          </a:prstGeom>
        </p:spPr>
      </p:pic>
    </p:spTree>
    <p:extLst>
      <p:ext uri="{BB962C8B-B14F-4D97-AF65-F5344CB8AC3E}">
        <p14:creationId xmlns:p14="http://schemas.microsoft.com/office/powerpoint/2010/main" val="2405553153"/>
      </p:ext>
    </p:extLst>
  </p:cSld>
  <p:clrMapOvr>
    <a:masterClrMapping/>
  </p:clrMapOvr>
  <p:transition spd="slow" advTm="58059">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Budget Allocation : Goal Matching</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5" name="Shape 67">
            <a:extLst>
              <a:ext uri="{FF2B5EF4-FFF2-40B4-BE49-F238E27FC236}">
                <a16:creationId xmlns:a16="http://schemas.microsoft.com/office/drawing/2014/main" id="{45F426A2-4747-1D13-EA9F-73C4292CF506}"/>
              </a:ext>
            </a:extLst>
          </p:cNvPr>
          <p:cNvSpPr/>
          <p:nvPr/>
        </p:nvSpPr>
        <p:spPr>
          <a:xfrm>
            <a:off x="3839046" y="1112364"/>
            <a:ext cx="4294026" cy="3245856"/>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In Kyley’s business, we determined two key strategic priorities: </a:t>
            </a:r>
          </a:p>
          <a:p>
            <a:pPr marL="342900" indent="-342900">
              <a:lnSpc>
                <a:spcPts val="2400"/>
              </a:lnSpc>
              <a:buAutoNum type="arabicPeriod"/>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Make more sales. </a:t>
            </a:r>
          </a:p>
          <a:p>
            <a:pPr marL="342900" indent="-342900">
              <a:lnSpc>
                <a:spcPts val="2400"/>
              </a:lnSpc>
              <a:buAutoNum type="arabicPeriod"/>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Determine which products or services are more popular.</a:t>
            </a:r>
          </a:p>
          <a:p>
            <a:pPr marL="342900" indent="-342900">
              <a:lnSpc>
                <a:spcPts val="2400"/>
              </a:lnSpc>
              <a:buAutoNum type="arabicPeriod"/>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Because this is heavily product focused, it made sense to focus on Pinterest content that can also sell (and setting up ability to sell)</a:t>
            </a:r>
          </a:p>
        </p:txBody>
      </p:sp>
      <p:pic>
        <p:nvPicPr>
          <p:cNvPr id="2" name="Picture 1">
            <a:extLst>
              <a:ext uri="{FF2B5EF4-FFF2-40B4-BE49-F238E27FC236}">
                <a16:creationId xmlns:a16="http://schemas.microsoft.com/office/drawing/2014/main" id="{0C0DBDD8-248B-809C-085A-2C1CCDD129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51" y="1112364"/>
            <a:ext cx="3216962" cy="3216962"/>
          </a:xfrm>
          <a:prstGeom prst="rect">
            <a:avLst/>
          </a:prstGeom>
        </p:spPr>
      </p:pic>
    </p:spTree>
    <p:extLst>
      <p:ext uri="{BB962C8B-B14F-4D97-AF65-F5344CB8AC3E}">
        <p14:creationId xmlns:p14="http://schemas.microsoft.com/office/powerpoint/2010/main" val="1915428461"/>
      </p:ext>
    </p:extLst>
  </p:cSld>
  <p:clrMapOvr>
    <a:masterClrMapping/>
  </p:clrMapOvr>
  <p:transition spd="slow" advTm="58059">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Budget Allocation : Goal Matching Examples</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graphicFrame>
        <p:nvGraphicFramePr>
          <p:cNvPr id="2" name="Table 3">
            <a:extLst>
              <a:ext uri="{FF2B5EF4-FFF2-40B4-BE49-F238E27FC236}">
                <a16:creationId xmlns:a16="http://schemas.microsoft.com/office/drawing/2014/main" id="{65E51B10-6FC9-085A-E2EF-DA336D848E3F}"/>
              </a:ext>
            </a:extLst>
          </p:cNvPr>
          <p:cNvGraphicFramePr>
            <a:graphicFrameLocks noGrp="1"/>
          </p:cNvGraphicFramePr>
          <p:nvPr/>
        </p:nvGraphicFramePr>
        <p:xfrm>
          <a:off x="474613" y="1372489"/>
          <a:ext cx="8194773" cy="2108200"/>
        </p:xfrm>
        <a:graphic>
          <a:graphicData uri="http://schemas.openxmlformats.org/drawingml/2006/table">
            <a:tbl>
              <a:tblPr firstRow="1" bandRow="1">
                <a:tableStyleId>{5940675A-B579-460E-94D1-54222C63F5DA}</a:tableStyleId>
              </a:tblPr>
              <a:tblGrid>
                <a:gridCol w="2731591">
                  <a:extLst>
                    <a:ext uri="{9D8B030D-6E8A-4147-A177-3AD203B41FA5}">
                      <a16:colId xmlns:a16="http://schemas.microsoft.com/office/drawing/2014/main" val="1182408491"/>
                    </a:ext>
                  </a:extLst>
                </a:gridCol>
                <a:gridCol w="2731591">
                  <a:extLst>
                    <a:ext uri="{9D8B030D-6E8A-4147-A177-3AD203B41FA5}">
                      <a16:colId xmlns:a16="http://schemas.microsoft.com/office/drawing/2014/main" val="1001551328"/>
                    </a:ext>
                  </a:extLst>
                </a:gridCol>
                <a:gridCol w="2731591">
                  <a:extLst>
                    <a:ext uri="{9D8B030D-6E8A-4147-A177-3AD203B41FA5}">
                      <a16:colId xmlns:a16="http://schemas.microsoft.com/office/drawing/2014/main" val="2595734186"/>
                    </a:ext>
                  </a:extLst>
                </a:gridCol>
              </a:tblGrid>
              <a:tr h="370840">
                <a:tc>
                  <a:txBody>
                    <a:bodyPr/>
                    <a:lstStyle/>
                    <a:p>
                      <a:pPr algn="ctr"/>
                      <a:r>
                        <a:rPr lang="en-US" sz="1600" b="1" dirty="0">
                          <a:solidFill>
                            <a:srgbClr val="7030A0"/>
                          </a:solidFill>
                        </a:rPr>
                        <a:t>We want...</a:t>
                      </a:r>
                    </a:p>
                  </a:txBody>
                  <a:tcPr/>
                </a:tc>
                <a:tc>
                  <a:txBody>
                    <a:bodyPr/>
                    <a:lstStyle/>
                    <a:p>
                      <a:pPr algn="ctr"/>
                      <a:r>
                        <a:rPr lang="en-US" sz="1600" b="1" dirty="0">
                          <a:solidFill>
                            <a:srgbClr val="7030A0"/>
                          </a:solidFill>
                        </a:rPr>
                        <a:t>Which means we may try...</a:t>
                      </a:r>
                    </a:p>
                  </a:txBody>
                  <a:tcPr/>
                </a:tc>
                <a:tc>
                  <a:txBody>
                    <a:bodyPr/>
                    <a:lstStyle/>
                    <a:p>
                      <a:pPr algn="ctr"/>
                      <a:r>
                        <a:rPr lang="en-US" sz="1600" b="1" dirty="0">
                          <a:solidFill>
                            <a:srgbClr val="7030A0"/>
                          </a:solidFill>
                        </a:rPr>
                        <a:t>Which means we pay for....</a:t>
                      </a:r>
                    </a:p>
                  </a:txBody>
                  <a:tcPr/>
                </a:tc>
                <a:extLst>
                  <a:ext uri="{0D108BD9-81ED-4DB2-BD59-A6C34878D82A}">
                    <a16:rowId xmlns:a16="http://schemas.microsoft.com/office/drawing/2014/main" val="1462821606"/>
                  </a:ext>
                </a:extLst>
              </a:tr>
              <a:tr h="370840">
                <a:tc>
                  <a:txBody>
                    <a:bodyPr/>
                    <a:lstStyle/>
                    <a:p>
                      <a:pPr algn="l"/>
                      <a:r>
                        <a:rPr lang="en-US" sz="1600" dirty="0"/>
                        <a:t>Exposure to new audiences</a:t>
                      </a:r>
                    </a:p>
                  </a:txBody>
                  <a:tcPr/>
                </a:tc>
                <a:tc>
                  <a:txBody>
                    <a:bodyPr/>
                    <a:lstStyle/>
                    <a:p>
                      <a:pPr algn="l"/>
                      <a:r>
                        <a:rPr lang="en-US" sz="1600" dirty="0"/>
                        <a:t>Influencer marketing </a:t>
                      </a:r>
                    </a:p>
                  </a:txBody>
                  <a:tcPr/>
                </a:tc>
                <a:tc>
                  <a:txBody>
                    <a:bodyPr/>
                    <a:lstStyle/>
                    <a:p>
                      <a:pPr algn="l"/>
                      <a:r>
                        <a:rPr lang="en-US" sz="1600" dirty="0"/>
                        <a:t>Influencers </a:t>
                      </a:r>
                    </a:p>
                  </a:txBody>
                  <a:tcPr/>
                </a:tc>
                <a:extLst>
                  <a:ext uri="{0D108BD9-81ED-4DB2-BD59-A6C34878D82A}">
                    <a16:rowId xmlns:a16="http://schemas.microsoft.com/office/drawing/2014/main" val="2016161440"/>
                  </a:ext>
                </a:extLst>
              </a:tr>
              <a:tr h="370840">
                <a:tc>
                  <a:txBody>
                    <a:bodyPr/>
                    <a:lstStyle/>
                    <a:p>
                      <a:pPr algn="l"/>
                      <a:r>
                        <a:rPr lang="en-US" sz="1600" dirty="0"/>
                        <a:t>Brand recognition and top of mind recall</a:t>
                      </a:r>
                    </a:p>
                  </a:txBody>
                  <a:tcPr/>
                </a:tc>
                <a:tc>
                  <a:txBody>
                    <a:bodyPr/>
                    <a:lstStyle/>
                    <a:p>
                      <a:pPr algn="l"/>
                      <a:r>
                        <a:rPr lang="en-US" sz="1600" dirty="0"/>
                        <a:t>Creating savable graphics</a:t>
                      </a:r>
                    </a:p>
                  </a:txBody>
                  <a:tcPr/>
                </a:tc>
                <a:tc>
                  <a:txBody>
                    <a:bodyPr/>
                    <a:lstStyle/>
                    <a:p>
                      <a:pPr algn="l"/>
                      <a:r>
                        <a:rPr lang="en-US" sz="1600" dirty="0"/>
                        <a:t>A graphic designer to make assets for us </a:t>
                      </a:r>
                    </a:p>
                  </a:txBody>
                  <a:tcPr/>
                </a:tc>
                <a:extLst>
                  <a:ext uri="{0D108BD9-81ED-4DB2-BD59-A6C34878D82A}">
                    <a16:rowId xmlns:a16="http://schemas.microsoft.com/office/drawing/2014/main" val="523979119"/>
                  </a:ext>
                </a:extLst>
              </a:tr>
              <a:tr h="370840">
                <a:tc>
                  <a:txBody>
                    <a:bodyPr/>
                    <a:lstStyle/>
                    <a:p>
                      <a:pPr algn="l"/>
                      <a:r>
                        <a:rPr lang="en-US" sz="1600" dirty="0"/>
                        <a:t>To understand which content converts most often</a:t>
                      </a:r>
                    </a:p>
                  </a:txBody>
                  <a:tcPr/>
                </a:tc>
                <a:tc>
                  <a:txBody>
                    <a:bodyPr/>
                    <a:lstStyle/>
                    <a:p>
                      <a:pPr algn="l"/>
                      <a:r>
                        <a:rPr lang="en-US" sz="1600" dirty="0"/>
                        <a:t>Deep data analysis and action planning</a:t>
                      </a:r>
                    </a:p>
                  </a:txBody>
                  <a:tcPr/>
                </a:tc>
                <a:tc>
                  <a:txBody>
                    <a:bodyPr/>
                    <a:lstStyle/>
                    <a:p>
                      <a:pPr algn="l"/>
                      <a:r>
                        <a:rPr lang="en-US" sz="1600" dirty="0"/>
                        <a:t>A consultant to help </a:t>
                      </a:r>
                    </a:p>
                  </a:txBody>
                  <a:tcPr/>
                </a:tc>
                <a:extLst>
                  <a:ext uri="{0D108BD9-81ED-4DB2-BD59-A6C34878D82A}">
                    <a16:rowId xmlns:a16="http://schemas.microsoft.com/office/drawing/2014/main" val="2181488274"/>
                  </a:ext>
                </a:extLst>
              </a:tr>
            </a:tbl>
          </a:graphicData>
        </a:graphic>
      </p:graphicFrame>
    </p:spTree>
    <p:extLst>
      <p:ext uri="{BB962C8B-B14F-4D97-AF65-F5344CB8AC3E}">
        <p14:creationId xmlns:p14="http://schemas.microsoft.com/office/powerpoint/2010/main" val="2042636101"/>
      </p:ext>
    </p:extLst>
  </p:cSld>
  <p:clrMapOvr>
    <a:masterClrMapping/>
  </p:clrMapOvr>
  <p:transition spd="slow" advTm="58059">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Stump the Expert Time!</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5" name="Shape 67">
            <a:extLst>
              <a:ext uri="{FF2B5EF4-FFF2-40B4-BE49-F238E27FC236}">
                <a16:creationId xmlns:a16="http://schemas.microsoft.com/office/drawing/2014/main" id="{45F426A2-4747-1D13-EA9F-73C4292CF506}"/>
              </a:ext>
            </a:extLst>
          </p:cNvPr>
          <p:cNvSpPr/>
          <p:nvPr/>
        </p:nvSpPr>
        <p:spPr>
          <a:xfrm>
            <a:off x="3839046" y="1112364"/>
            <a:ext cx="4294026" cy="1091420"/>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Give me any business, strategic or content marketing goal, and I’ll tell you things you’ll have to allocate in your budget. </a:t>
            </a:r>
          </a:p>
        </p:txBody>
      </p:sp>
      <p:pic>
        <p:nvPicPr>
          <p:cNvPr id="2" name="Picture 1">
            <a:extLst>
              <a:ext uri="{FF2B5EF4-FFF2-40B4-BE49-F238E27FC236}">
                <a16:creationId xmlns:a16="http://schemas.microsoft.com/office/drawing/2014/main" id="{0C0DBDD8-248B-809C-085A-2C1CCDD1294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7451" y="1112364"/>
            <a:ext cx="3216962" cy="3216962"/>
          </a:xfrm>
          <a:prstGeom prst="rect">
            <a:avLst/>
          </a:prstGeom>
        </p:spPr>
      </p:pic>
    </p:spTree>
    <p:extLst>
      <p:ext uri="{BB962C8B-B14F-4D97-AF65-F5344CB8AC3E}">
        <p14:creationId xmlns:p14="http://schemas.microsoft.com/office/powerpoint/2010/main" val="4082631052"/>
      </p:ext>
    </p:extLst>
  </p:cSld>
  <p:clrMapOvr>
    <a:masterClrMapping/>
  </p:clrMapOvr>
  <p:transition spd="slow" advTm="58059">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extBox 11"/>
          <p:cNvSpPr/>
          <p:nvPr/>
        </p:nvSpPr>
        <p:spPr>
          <a:xfrm>
            <a:off x="4491629" y="1420146"/>
            <a:ext cx="4420213" cy="230832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a:latin typeface="Avenir Book"/>
                <a:ea typeface="Avenir Book"/>
                <a:cs typeface="Avenir Book"/>
                <a:sym typeface="Avenir Book"/>
              </a:defRPr>
            </a:lvl1pPr>
          </a:lstStyle>
          <a:p>
            <a:r>
              <a:rPr lang="en-CA" sz="1600" b="1" dirty="0">
                <a:latin typeface="Avenir Book" panose="02000503020000020003" pitchFamily="2" charset="0"/>
              </a:rPr>
              <a:t>Please share your</a:t>
            </a:r>
            <a:endParaRPr lang="en-CA" sz="1600" dirty="0">
              <a:latin typeface="Avenir Book" panose="02000503020000020003" pitchFamily="2" charset="0"/>
            </a:endParaRPr>
          </a:p>
          <a:p>
            <a:endParaRPr lang="en-CA" sz="1600" dirty="0">
              <a:latin typeface="Avenir Book" panose="02000503020000020003" pitchFamily="2" charset="0"/>
            </a:endParaRPr>
          </a:p>
          <a:p>
            <a:r>
              <a:rPr lang="en-CA" sz="1600" dirty="0">
                <a:latin typeface="Avenir Book" panose="02000503020000020003" pitchFamily="2" charset="0"/>
              </a:rPr>
              <a:t>Name,</a:t>
            </a:r>
          </a:p>
          <a:p>
            <a:endParaRPr lang="en-CA" sz="1600" dirty="0">
              <a:latin typeface="Avenir Book" panose="02000503020000020003" pitchFamily="2" charset="0"/>
            </a:endParaRPr>
          </a:p>
          <a:p>
            <a:r>
              <a:rPr lang="en-CA" sz="1600" dirty="0">
                <a:latin typeface="Avenir Book" panose="02000503020000020003" pitchFamily="2" charset="0"/>
              </a:rPr>
              <a:t>Background, and</a:t>
            </a:r>
          </a:p>
          <a:p>
            <a:endParaRPr lang="en-CA" sz="1600" dirty="0">
              <a:latin typeface="Avenir Book" panose="02000503020000020003" pitchFamily="2" charset="0"/>
            </a:endParaRPr>
          </a:p>
          <a:p>
            <a:r>
              <a:rPr lang="en-CA" sz="1600" dirty="0">
                <a:latin typeface="Avenir Book" panose="02000503020000020003" pitchFamily="2" charset="0"/>
              </a:rPr>
              <a:t>What you’re hoping for from our two (2) day session.</a:t>
            </a:r>
          </a:p>
          <a:p>
            <a:endParaRPr lang="en-CA" sz="1600" dirty="0">
              <a:latin typeface="Avenir Book" panose="02000503020000020003" pitchFamily="2" charset="0"/>
            </a:endParaRPr>
          </a:p>
        </p:txBody>
      </p:sp>
      <p:sp>
        <p:nvSpPr>
          <p:cNvPr id="136" name="Right Triangle 27"/>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p>
        </p:txBody>
      </p:sp>
      <p:sp>
        <p:nvSpPr>
          <p:cNvPr id="137" name="Right Triangle 28"/>
          <p:cNvSpPr/>
          <p:nvPr/>
        </p:nvSpPr>
        <p:spPr>
          <a:xfrm rot="10800000">
            <a:off x="8390781" y="1765"/>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p>
        </p:txBody>
      </p:sp>
      <p:sp>
        <p:nvSpPr>
          <p:cNvPr id="138" name="Straight Connector 29"/>
          <p:cNvSpPr/>
          <p:nvPr/>
        </p:nvSpPr>
        <p:spPr>
          <a:xfrm>
            <a:off x="8261071" y="0"/>
            <a:ext cx="882929" cy="517431"/>
          </a:xfrm>
          <a:prstGeom prst="line">
            <a:avLst/>
          </a:prstGeom>
          <a:ln>
            <a:solidFill>
              <a:srgbClr val="000000"/>
            </a:solidFill>
          </a:ln>
        </p:spPr>
        <p:txBody>
          <a:bodyPr lIns="45719" rIns="45719"/>
          <a:lstStyle/>
          <a:p>
            <a:endParaRP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rcRect l="6379" r="6379"/>
          <a:stretch/>
        </p:blipFill>
        <p:spPr>
          <a:xfrm>
            <a:off x="-10459" y="0"/>
            <a:ext cx="4499802" cy="5157836"/>
          </a:xfrm>
          <a:prstGeom prst="rect">
            <a:avLst/>
          </a:prstGeom>
        </p:spPr>
      </p:pic>
      <p:sp>
        <p:nvSpPr>
          <p:cNvPr id="19" name="Shape 65">
            <a:extLst>
              <a:ext uri="{FF2B5EF4-FFF2-40B4-BE49-F238E27FC236}">
                <a16:creationId xmlns:a16="http://schemas.microsoft.com/office/drawing/2014/main" id="{9911D462-4C02-854C-9CE0-404EC9836895}"/>
              </a:ext>
            </a:extLst>
          </p:cNvPr>
          <p:cNvSpPr txBox="1">
            <a:spLocks/>
          </p:cNvSpPr>
          <p:nvPr/>
        </p:nvSpPr>
        <p:spPr>
          <a:xfrm>
            <a:off x="4502232" y="718638"/>
            <a:ext cx="4427994" cy="577722"/>
          </a:xfrm>
          <a:prstGeom prst="rect">
            <a:avLst/>
          </a:prstGeom>
        </p:spPr>
        <p:txBody>
          <a:bodyPr>
            <a:normAutofit/>
          </a:bodyPr>
          <a:lstStyle>
            <a:lvl1pPr marL="0" marR="0" indent="0" algn="r" defTabSz="676655" rtl="0" latinLnBrk="0">
              <a:lnSpc>
                <a:spcPct val="100000"/>
              </a:lnSpc>
              <a:spcBef>
                <a:spcPts val="0"/>
              </a:spcBef>
              <a:spcAft>
                <a:spcPts val="0"/>
              </a:spcAft>
              <a:buClrTx/>
              <a:buSzTx/>
              <a:buFontTx/>
              <a:buNone/>
              <a:tabLst/>
              <a:defRPr sz="2220" b="0" i="0" u="none" strike="noStrike" cap="none" spc="0" baseline="0">
                <a:ln>
                  <a:noFill/>
                </a:ln>
                <a:solidFill>
                  <a:srgbClr val="C00000"/>
                </a:solidFill>
                <a:uFillTx/>
                <a:latin typeface="Avenir Book"/>
                <a:ea typeface="Avenir Book"/>
                <a:cs typeface="Avenir Book"/>
                <a:sym typeface="Avenir Book"/>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algn="ctr" hangingPunct="1"/>
            <a:r>
              <a:rPr lang="en-CA" sz="2400" dirty="0"/>
              <a:t>Before we get started...</a:t>
            </a:r>
          </a:p>
        </p:txBody>
      </p:sp>
      <p:sp>
        <p:nvSpPr>
          <p:cNvPr id="20" name="Shape 66">
            <a:extLst>
              <a:ext uri="{FF2B5EF4-FFF2-40B4-BE49-F238E27FC236}">
                <a16:creationId xmlns:a16="http://schemas.microsoft.com/office/drawing/2014/main" id="{983D82FF-613A-0C45-89C3-41749A1960ED}"/>
              </a:ext>
            </a:extLst>
          </p:cNvPr>
          <p:cNvSpPr/>
          <p:nvPr/>
        </p:nvSpPr>
        <p:spPr>
          <a:xfrm>
            <a:off x="5499287" y="621232"/>
            <a:ext cx="2199901" cy="10501"/>
          </a:xfrm>
          <a:prstGeom prst="line">
            <a:avLst/>
          </a:prstGeom>
          <a:ln>
            <a:solidFill>
              <a:srgbClr val="000000"/>
            </a:solidFill>
          </a:ln>
        </p:spPr>
        <p:txBody>
          <a:bodyPr lIns="45719" rIns="45719"/>
          <a:lstStyle/>
          <a:p>
            <a:endParaRPr/>
          </a:p>
        </p:txBody>
      </p:sp>
      <p:pic>
        <p:nvPicPr>
          <p:cNvPr id="21" name="Picture 20">
            <a:extLst>
              <a:ext uri="{FF2B5EF4-FFF2-40B4-BE49-F238E27FC236}">
                <a16:creationId xmlns:a16="http://schemas.microsoft.com/office/drawing/2014/main" id="{17986A49-D812-0440-B809-4581D2706D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Tree>
    <p:extLst>
      <p:ext uri="{BB962C8B-B14F-4D97-AF65-F5344CB8AC3E}">
        <p14:creationId xmlns:p14="http://schemas.microsoft.com/office/powerpoint/2010/main" val="3332305566"/>
      </p:ext>
    </p:extLst>
  </p:cSld>
  <p:clrMapOvr>
    <a:masterClrMapping/>
  </p:clrMapOvr>
  <p:transition spd="slow" advTm="13458">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Budget Considerations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5" name="Shape 67">
            <a:extLst>
              <a:ext uri="{FF2B5EF4-FFF2-40B4-BE49-F238E27FC236}">
                <a16:creationId xmlns:a16="http://schemas.microsoft.com/office/drawing/2014/main" id="{45F426A2-4747-1D13-EA9F-73C4292CF506}"/>
              </a:ext>
            </a:extLst>
          </p:cNvPr>
          <p:cNvSpPr/>
          <p:nvPr/>
        </p:nvSpPr>
        <p:spPr>
          <a:xfrm>
            <a:off x="3839046" y="356406"/>
            <a:ext cx="4294026" cy="3861409"/>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Here’s some guiding questions, ideas or principles that may help allocate your budget:</a:t>
            </a:r>
          </a:p>
          <a:p>
            <a:pPr>
              <a:lnSpc>
                <a:spcPts val="2400"/>
              </a:lnSpc>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marL="342900" indent="-342900">
              <a:lnSpc>
                <a:spcPts val="2400"/>
              </a:lnSpc>
              <a:buAutoNum type="arabicPeriod"/>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Is this a need or a want? </a:t>
            </a:r>
          </a:p>
          <a:p>
            <a:pPr marL="342900" indent="-342900">
              <a:lnSpc>
                <a:spcPts val="2400"/>
              </a:lnSpc>
              <a:buAutoNum type="arabicPeriod"/>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Can I get it cheaper, without compromising quality? </a:t>
            </a:r>
          </a:p>
          <a:p>
            <a:pPr marL="342900" indent="-342900">
              <a:lnSpc>
                <a:spcPts val="2400"/>
              </a:lnSpc>
              <a:buAutoNum type="arabicPeriod"/>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Do I need anything else to make this useful? </a:t>
            </a:r>
          </a:p>
          <a:p>
            <a:pPr marL="342900" indent="-342900">
              <a:lnSpc>
                <a:spcPts val="2400"/>
              </a:lnSpc>
              <a:buAutoNum type="arabicPeriod"/>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What goal, or part of our goal, does this budget item help us achieve? </a:t>
            </a:r>
          </a:p>
          <a:p>
            <a:pPr marL="342900" indent="-342900">
              <a:lnSpc>
                <a:spcPts val="2400"/>
              </a:lnSpc>
              <a:buAutoNum type="arabicPeriod"/>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Will I be able to use this later? </a:t>
            </a:r>
          </a:p>
        </p:txBody>
      </p:sp>
      <p:pic>
        <p:nvPicPr>
          <p:cNvPr id="4" name="Picture 3" descr="A person sitting at a desk writing on a tablet&#10;&#10;Description automatically generated with low confidence">
            <a:extLst>
              <a:ext uri="{FF2B5EF4-FFF2-40B4-BE49-F238E27FC236}">
                <a16:creationId xmlns:a16="http://schemas.microsoft.com/office/drawing/2014/main" id="{72B4499D-7A95-174B-4D7E-FB70C3D808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0" y="948911"/>
            <a:ext cx="3245678" cy="3245678"/>
          </a:xfrm>
          <a:prstGeom prst="rect">
            <a:avLst/>
          </a:prstGeom>
        </p:spPr>
      </p:pic>
    </p:spTree>
    <p:extLst>
      <p:ext uri="{BB962C8B-B14F-4D97-AF65-F5344CB8AC3E}">
        <p14:creationId xmlns:p14="http://schemas.microsoft.com/office/powerpoint/2010/main" val="2177674380"/>
      </p:ext>
    </p:extLst>
  </p:cSld>
  <p:clrMapOvr>
    <a:masterClrMapping/>
  </p:clrMapOvr>
  <p:transition spd="slow" advTm="58059">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Budget Considerations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5" name="Shape 67">
            <a:extLst>
              <a:ext uri="{FF2B5EF4-FFF2-40B4-BE49-F238E27FC236}">
                <a16:creationId xmlns:a16="http://schemas.microsoft.com/office/drawing/2014/main" id="{45F426A2-4747-1D13-EA9F-73C4292CF506}"/>
              </a:ext>
            </a:extLst>
          </p:cNvPr>
          <p:cNvSpPr/>
          <p:nvPr/>
        </p:nvSpPr>
        <p:spPr>
          <a:xfrm>
            <a:off x="3839046" y="1718263"/>
            <a:ext cx="4294026" cy="1706973"/>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Budget is also about priorities.</a:t>
            </a:r>
          </a:p>
          <a:p>
            <a:pPr>
              <a:lnSpc>
                <a:spcPts val="2400"/>
              </a:lnSpc>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b="1" dirty="0">
                <a:solidFill>
                  <a:schemeClr val="tx1"/>
                </a:solidFill>
                <a:latin typeface="Avenir Book" panose="02000503020000020003" pitchFamily="2" charset="0"/>
              </a:rPr>
              <a:t>What other questions would you ask, or what things would you consider, when budgeting for content?</a:t>
            </a:r>
          </a:p>
        </p:txBody>
      </p:sp>
      <p:pic>
        <p:nvPicPr>
          <p:cNvPr id="4" name="Picture 3" descr="A person sitting at a desk writing on a tablet&#10;&#10;Description automatically generated with low confidence">
            <a:extLst>
              <a:ext uri="{FF2B5EF4-FFF2-40B4-BE49-F238E27FC236}">
                <a16:creationId xmlns:a16="http://schemas.microsoft.com/office/drawing/2014/main" id="{72B4499D-7A95-174B-4D7E-FB70C3D808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0" y="948911"/>
            <a:ext cx="3245678" cy="3245678"/>
          </a:xfrm>
          <a:prstGeom prst="rect">
            <a:avLst/>
          </a:prstGeom>
        </p:spPr>
      </p:pic>
    </p:spTree>
    <p:extLst>
      <p:ext uri="{BB962C8B-B14F-4D97-AF65-F5344CB8AC3E}">
        <p14:creationId xmlns:p14="http://schemas.microsoft.com/office/powerpoint/2010/main" val="10132354"/>
      </p:ext>
    </p:extLst>
  </p:cSld>
  <p:clrMapOvr>
    <a:masterClrMapping/>
  </p:clrMapOvr>
  <p:transition spd="slow" advTm="58059">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The Problem with Pricing in Marketing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5" name="Shape 67">
            <a:extLst>
              <a:ext uri="{FF2B5EF4-FFF2-40B4-BE49-F238E27FC236}">
                <a16:creationId xmlns:a16="http://schemas.microsoft.com/office/drawing/2014/main" id="{45F426A2-4747-1D13-EA9F-73C4292CF506}"/>
              </a:ext>
            </a:extLst>
          </p:cNvPr>
          <p:cNvSpPr/>
          <p:nvPr/>
        </p:nvSpPr>
        <p:spPr>
          <a:xfrm>
            <a:off x="3839046" y="1112364"/>
            <a:ext cx="4294026" cy="3245856"/>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Pricing varies greatly in almost every aspect of marketing. Pricing will be affected by</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Who provides the quote (an agency? A freelancer?)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Where the person is located*</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What competition is like</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The scope of practice and requirements</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b="1" dirty="0">
                <a:solidFill>
                  <a:schemeClr val="tx1"/>
                </a:solidFill>
                <a:latin typeface="Avenir Book" panose="02000503020000020003" pitchFamily="2" charset="0"/>
              </a:rPr>
              <a:t>This is when it helps to form relationships and set benchmarks for prices.</a:t>
            </a:r>
          </a:p>
        </p:txBody>
      </p:sp>
      <p:pic>
        <p:nvPicPr>
          <p:cNvPr id="4" name="Picture 3">
            <a:extLst>
              <a:ext uri="{FF2B5EF4-FFF2-40B4-BE49-F238E27FC236}">
                <a16:creationId xmlns:a16="http://schemas.microsoft.com/office/drawing/2014/main" id="{72B4499D-7A95-174B-4D7E-FB70C3D808C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1800" y="948911"/>
            <a:ext cx="3245678" cy="3245678"/>
          </a:xfrm>
          <a:prstGeom prst="rect">
            <a:avLst/>
          </a:prstGeom>
        </p:spPr>
      </p:pic>
    </p:spTree>
    <p:extLst>
      <p:ext uri="{BB962C8B-B14F-4D97-AF65-F5344CB8AC3E}">
        <p14:creationId xmlns:p14="http://schemas.microsoft.com/office/powerpoint/2010/main" val="1655548029"/>
      </p:ext>
    </p:extLst>
  </p:cSld>
  <p:clrMapOvr>
    <a:masterClrMapping/>
  </p:clrMapOvr>
  <p:transition spd="slow" advTm="58059">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Pricing Models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5" name="Shape 67">
            <a:extLst>
              <a:ext uri="{FF2B5EF4-FFF2-40B4-BE49-F238E27FC236}">
                <a16:creationId xmlns:a16="http://schemas.microsoft.com/office/drawing/2014/main" id="{45F426A2-4747-1D13-EA9F-73C4292CF506}"/>
              </a:ext>
            </a:extLst>
          </p:cNvPr>
          <p:cNvSpPr/>
          <p:nvPr/>
        </p:nvSpPr>
        <p:spPr>
          <a:xfrm>
            <a:off x="3839046" y="296456"/>
            <a:ext cx="4294026" cy="1399197"/>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Photographers: One of, or combination of</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Base fee just to show up and shoot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Images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Licensing and rights </a:t>
            </a:r>
          </a:p>
        </p:txBody>
      </p:sp>
      <p:pic>
        <p:nvPicPr>
          <p:cNvPr id="4" name="Picture 3">
            <a:extLst>
              <a:ext uri="{FF2B5EF4-FFF2-40B4-BE49-F238E27FC236}">
                <a16:creationId xmlns:a16="http://schemas.microsoft.com/office/drawing/2014/main" id="{72B4499D-7A95-174B-4D7E-FB70C3D808C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1800" y="948911"/>
            <a:ext cx="3245678" cy="3245678"/>
          </a:xfrm>
          <a:prstGeom prst="rect">
            <a:avLst/>
          </a:prstGeom>
        </p:spPr>
      </p:pic>
      <p:sp>
        <p:nvSpPr>
          <p:cNvPr id="2" name="Shape 67">
            <a:extLst>
              <a:ext uri="{FF2B5EF4-FFF2-40B4-BE49-F238E27FC236}">
                <a16:creationId xmlns:a16="http://schemas.microsoft.com/office/drawing/2014/main" id="{CA6758A9-CDFC-A3C7-1E62-83C0CD16CCF0}"/>
              </a:ext>
            </a:extLst>
          </p:cNvPr>
          <p:cNvSpPr/>
          <p:nvPr/>
        </p:nvSpPr>
        <p:spPr>
          <a:xfrm>
            <a:off x="3839046" y="1784260"/>
            <a:ext cx="4294026" cy="1399197"/>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Bloggers: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Per word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Per project (written piece)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Additional fees for research </a:t>
            </a:r>
          </a:p>
        </p:txBody>
      </p:sp>
      <p:sp>
        <p:nvSpPr>
          <p:cNvPr id="3" name="Shape 67">
            <a:extLst>
              <a:ext uri="{FF2B5EF4-FFF2-40B4-BE49-F238E27FC236}">
                <a16:creationId xmlns:a16="http://schemas.microsoft.com/office/drawing/2014/main" id="{F22EBD35-0CD8-FEF6-4217-0B1304D5FD39}"/>
              </a:ext>
            </a:extLst>
          </p:cNvPr>
          <p:cNvSpPr/>
          <p:nvPr/>
        </p:nvSpPr>
        <p:spPr>
          <a:xfrm>
            <a:off x="3839046" y="3287317"/>
            <a:ext cx="4294026" cy="783644"/>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Influencers</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What kind of post is being done</a:t>
            </a:r>
          </a:p>
        </p:txBody>
      </p:sp>
    </p:spTree>
    <p:extLst>
      <p:ext uri="{BB962C8B-B14F-4D97-AF65-F5344CB8AC3E}">
        <p14:creationId xmlns:p14="http://schemas.microsoft.com/office/powerpoint/2010/main" val="2181051331"/>
      </p:ext>
    </p:extLst>
  </p:cSld>
  <p:clrMapOvr>
    <a:masterClrMapping/>
  </p:clrMapOvr>
  <p:transition spd="slow" advTm="58059">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Pricing Models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5" name="Shape 67">
            <a:extLst>
              <a:ext uri="{FF2B5EF4-FFF2-40B4-BE49-F238E27FC236}">
                <a16:creationId xmlns:a16="http://schemas.microsoft.com/office/drawing/2014/main" id="{45F426A2-4747-1D13-EA9F-73C4292CF506}"/>
              </a:ext>
            </a:extLst>
          </p:cNvPr>
          <p:cNvSpPr/>
          <p:nvPr/>
        </p:nvSpPr>
        <p:spPr>
          <a:xfrm>
            <a:off x="3839046" y="296456"/>
            <a:ext cx="4294026" cy="1399197"/>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Videographers: One of, or combination of</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Base fee just to show up and shoot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Amount of editing (or, raw files)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Licensing and rights </a:t>
            </a:r>
          </a:p>
        </p:txBody>
      </p:sp>
      <p:pic>
        <p:nvPicPr>
          <p:cNvPr id="4" name="Picture 3">
            <a:extLst>
              <a:ext uri="{FF2B5EF4-FFF2-40B4-BE49-F238E27FC236}">
                <a16:creationId xmlns:a16="http://schemas.microsoft.com/office/drawing/2014/main" id="{72B4499D-7A95-174B-4D7E-FB70C3D808C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1800" y="948911"/>
            <a:ext cx="3245678" cy="3245678"/>
          </a:xfrm>
          <a:prstGeom prst="rect">
            <a:avLst/>
          </a:prstGeom>
        </p:spPr>
      </p:pic>
      <p:sp>
        <p:nvSpPr>
          <p:cNvPr id="2" name="Shape 67">
            <a:extLst>
              <a:ext uri="{FF2B5EF4-FFF2-40B4-BE49-F238E27FC236}">
                <a16:creationId xmlns:a16="http://schemas.microsoft.com/office/drawing/2014/main" id="{CA6758A9-CDFC-A3C7-1E62-83C0CD16CCF0}"/>
              </a:ext>
            </a:extLst>
          </p:cNvPr>
          <p:cNvSpPr/>
          <p:nvPr/>
        </p:nvSpPr>
        <p:spPr>
          <a:xfrm>
            <a:off x="3839046" y="1784260"/>
            <a:ext cx="4294026" cy="1399197"/>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Graphic Designers</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Retainer</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Per project (multiple assets)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Per item created </a:t>
            </a:r>
          </a:p>
        </p:txBody>
      </p:sp>
      <p:sp>
        <p:nvSpPr>
          <p:cNvPr id="3" name="Shape 67">
            <a:extLst>
              <a:ext uri="{FF2B5EF4-FFF2-40B4-BE49-F238E27FC236}">
                <a16:creationId xmlns:a16="http://schemas.microsoft.com/office/drawing/2014/main" id="{F22EBD35-0CD8-FEF6-4217-0B1304D5FD39}"/>
              </a:ext>
            </a:extLst>
          </p:cNvPr>
          <p:cNvSpPr/>
          <p:nvPr/>
        </p:nvSpPr>
        <p:spPr>
          <a:xfrm>
            <a:off x="3839046" y="3287317"/>
            <a:ext cx="4294026" cy="1091420"/>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Models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Day of fee</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Licensing and rights </a:t>
            </a:r>
          </a:p>
        </p:txBody>
      </p:sp>
    </p:spTree>
    <p:extLst>
      <p:ext uri="{BB962C8B-B14F-4D97-AF65-F5344CB8AC3E}">
        <p14:creationId xmlns:p14="http://schemas.microsoft.com/office/powerpoint/2010/main" val="3252936613"/>
      </p:ext>
    </p:extLst>
  </p:cSld>
  <p:clrMapOvr>
    <a:masterClrMapping/>
  </p:clrMapOvr>
  <p:transition spd="slow" advTm="58059">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Pricing Models: Research Task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3" name="Shape 67">
            <a:extLst>
              <a:ext uri="{FF2B5EF4-FFF2-40B4-BE49-F238E27FC236}">
                <a16:creationId xmlns:a16="http://schemas.microsoft.com/office/drawing/2014/main" id="{F22EBD35-0CD8-FEF6-4217-0B1304D5FD39}"/>
              </a:ext>
            </a:extLst>
          </p:cNvPr>
          <p:cNvSpPr/>
          <p:nvPr/>
        </p:nvSpPr>
        <p:spPr>
          <a:xfrm>
            <a:off x="1061645" y="813509"/>
            <a:ext cx="7020709" cy="783644"/>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gn="ct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Please take fifteen (15) minutes to research and share the prices you found for the below items:</a:t>
            </a:r>
          </a:p>
        </p:txBody>
      </p:sp>
      <p:graphicFrame>
        <p:nvGraphicFramePr>
          <p:cNvPr id="6" name="Table 6">
            <a:extLst>
              <a:ext uri="{FF2B5EF4-FFF2-40B4-BE49-F238E27FC236}">
                <a16:creationId xmlns:a16="http://schemas.microsoft.com/office/drawing/2014/main" id="{DC15D78A-1C85-E637-5618-A22386424E69}"/>
              </a:ext>
            </a:extLst>
          </p:cNvPr>
          <p:cNvGraphicFramePr>
            <a:graphicFrameLocks noGrp="1"/>
          </p:cNvGraphicFramePr>
          <p:nvPr/>
        </p:nvGraphicFramePr>
        <p:xfrm>
          <a:off x="675587" y="1575442"/>
          <a:ext cx="8100768" cy="370840"/>
        </p:xfrm>
        <a:graphic>
          <a:graphicData uri="http://schemas.openxmlformats.org/drawingml/2006/table">
            <a:tbl>
              <a:tblPr firstRow="1" bandRow="1">
                <a:tableStyleId>{5940675A-B579-460E-94D1-54222C63F5DA}</a:tableStyleId>
              </a:tblPr>
              <a:tblGrid>
                <a:gridCol w="4050384">
                  <a:extLst>
                    <a:ext uri="{9D8B030D-6E8A-4147-A177-3AD203B41FA5}">
                      <a16:colId xmlns:a16="http://schemas.microsoft.com/office/drawing/2014/main" val="4179556192"/>
                    </a:ext>
                  </a:extLst>
                </a:gridCol>
                <a:gridCol w="4050384">
                  <a:extLst>
                    <a:ext uri="{9D8B030D-6E8A-4147-A177-3AD203B41FA5}">
                      <a16:colId xmlns:a16="http://schemas.microsoft.com/office/drawing/2014/main" val="122553568"/>
                    </a:ext>
                  </a:extLst>
                </a:gridCol>
              </a:tblGrid>
              <a:tr h="370840">
                <a:tc>
                  <a:txBody>
                    <a:bodyPr/>
                    <a:lstStyle/>
                    <a:p>
                      <a:pPr algn="ctr"/>
                      <a:r>
                        <a:rPr lang="en-US" sz="1600" dirty="0"/>
                        <a:t>A Vancouver based</a:t>
                      </a:r>
                    </a:p>
                  </a:txBody>
                  <a:tcPr/>
                </a:tc>
                <a:tc>
                  <a:txBody>
                    <a:bodyPr/>
                    <a:lstStyle/>
                    <a:p>
                      <a:pPr algn="ctr"/>
                      <a:r>
                        <a:rPr lang="en-US" sz="1600" dirty="0"/>
                        <a:t>A Guelph based</a:t>
                      </a:r>
                    </a:p>
                  </a:txBody>
                  <a:tcPr/>
                </a:tc>
                <a:extLst>
                  <a:ext uri="{0D108BD9-81ED-4DB2-BD59-A6C34878D82A}">
                    <a16:rowId xmlns:a16="http://schemas.microsoft.com/office/drawing/2014/main" val="2336028144"/>
                  </a:ext>
                </a:extLst>
              </a:tr>
            </a:tbl>
          </a:graphicData>
        </a:graphic>
      </p:graphicFrame>
      <p:graphicFrame>
        <p:nvGraphicFramePr>
          <p:cNvPr id="7" name="Table 11">
            <a:extLst>
              <a:ext uri="{FF2B5EF4-FFF2-40B4-BE49-F238E27FC236}">
                <a16:creationId xmlns:a16="http://schemas.microsoft.com/office/drawing/2014/main" id="{239F329A-4E8F-6C24-57E8-F23144A809CC}"/>
              </a:ext>
            </a:extLst>
          </p:cNvPr>
          <p:cNvGraphicFramePr>
            <a:graphicFrameLocks noGrp="1"/>
          </p:cNvGraphicFramePr>
          <p:nvPr/>
        </p:nvGraphicFramePr>
        <p:xfrm>
          <a:off x="675587" y="1957112"/>
          <a:ext cx="8100768" cy="2468880"/>
        </p:xfrm>
        <a:graphic>
          <a:graphicData uri="http://schemas.openxmlformats.org/drawingml/2006/table">
            <a:tbl>
              <a:tblPr firstRow="1" bandRow="1">
                <a:tableStyleId>{5940675A-B579-460E-94D1-54222C63F5DA}</a:tableStyleId>
              </a:tblPr>
              <a:tblGrid>
                <a:gridCol w="2025192">
                  <a:extLst>
                    <a:ext uri="{9D8B030D-6E8A-4147-A177-3AD203B41FA5}">
                      <a16:colId xmlns:a16="http://schemas.microsoft.com/office/drawing/2014/main" val="1696802500"/>
                    </a:ext>
                  </a:extLst>
                </a:gridCol>
                <a:gridCol w="2025192">
                  <a:extLst>
                    <a:ext uri="{9D8B030D-6E8A-4147-A177-3AD203B41FA5}">
                      <a16:colId xmlns:a16="http://schemas.microsoft.com/office/drawing/2014/main" val="2683540062"/>
                    </a:ext>
                  </a:extLst>
                </a:gridCol>
                <a:gridCol w="2025192">
                  <a:extLst>
                    <a:ext uri="{9D8B030D-6E8A-4147-A177-3AD203B41FA5}">
                      <a16:colId xmlns:a16="http://schemas.microsoft.com/office/drawing/2014/main" val="3432375898"/>
                    </a:ext>
                  </a:extLst>
                </a:gridCol>
                <a:gridCol w="2025192">
                  <a:extLst>
                    <a:ext uri="{9D8B030D-6E8A-4147-A177-3AD203B41FA5}">
                      <a16:colId xmlns:a16="http://schemas.microsoft.com/office/drawing/2014/main" val="2234554506"/>
                    </a:ext>
                  </a:extLst>
                </a:gridCol>
              </a:tblGrid>
              <a:tr h="370840">
                <a:tc>
                  <a:txBody>
                    <a:bodyPr/>
                    <a:lstStyle/>
                    <a:p>
                      <a:endParaRPr lang="en-US" sz="1600" dirty="0"/>
                    </a:p>
                    <a:p>
                      <a:r>
                        <a:rPr lang="en-US" sz="1600" dirty="0"/>
                        <a:t>Photographer</a:t>
                      </a:r>
                    </a:p>
                    <a:p>
                      <a:endParaRPr lang="en-US" sz="1600" dirty="0"/>
                    </a:p>
                  </a:txBody>
                  <a:tcPr/>
                </a:tc>
                <a:tc>
                  <a:txBody>
                    <a:bodyPr/>
                    <a:lstStyle/>
                    <a:p>
                      <a:endParaRPr lang="en-US" sz="1600"/>
                    </a:p>
                  </a:txBody>
                  <a:tcPr/>
                </a:tc>
                <a:tc>
                  <a:txBody>
                    <a:bodyPr/>
                    <a:lstStyle/>
                    <a:p>
                      <a:endParaRPr lang="en-US" sz="1600" dirty="0"/>
                    </a:p>
                    <a:p>
                      <a:r>
                        <a:rPr lang="en-US" sz="1600" dirty="0"/>
                        <a:t>Photographer</a:t>
                      </a:r>
                    </a:p>
                  </a:txBody>
                  <a:tcPr/>
                </a:tc>
                <a:tc>
                  <a:txBody>
                    <a:bodyPr/>
                    <a:lstStyle/>
                    <a:p>
                      <a:endParaRPr lang="en-US"/>
                    </a:p>
                  </a:txBody>
                  <a:tcPr/>
                </a:tc>
                <a:extLst>
                  <a:ext uri="{0D108BD9-81ED-4DB2-BD59-A6C34878D82A}">
                    <a16:rowId xmlns:a16="http://schemas.microsoft.com/office/drawing/2014/main" val="2498513830"/>
                  </a:ext>
                </a:extLst>
              </a:tr>
              <a:tr h="370840">
                <a:tc>
                  <a:txBody>
                    <a:bodyPr/>
                    <a:lstStyle/>
                    <a:p>
                      <a:endParaRPr lang="en-US" sz="1600" dirty="0"/>
                    </a:p>
                    <a:p>
                      <a:r>
                        <a:rPr lang="en-US" sz="1600" dirty="0"/>
                        <a:t>Copywriter (blogs)</a:t>
                      </a:r>
                    </a:p>
                    <a:p>
                      <a:endParaRPr lang="en-US" sz="1600" dirty="0"/>
                    </a:p>
                  </a:txBody>
                  <a:tcPr/>
                </a:tc>
                <a:tc>
                  <a:txBody>
                    <a:bodyPr/>
                    <a:lstStyle/>
                    <a:p>
                      <a:endParaRPr lang="en-US" sz="1600"/>
                    </a:p>
                  </a:txBody>
                  <a:tcPr/>
                </a:tc>
                <a:tc>
                  <a:txBody>
                    <a:bodyPr/>
                    <a:lstStyle/>
                    <a:p>
                      <a:endParaRPr lang="en-US" sz="1600" dirty="0"/>
                    </a:p>
                    <a:p>
                      <a:r>
                        <a:rPr lang="en-US" sz="1600" dirty="0"/>
                        <a:t>Copywriter (blogs)</a:t>
                      </a:r>
                    </a:p>
                  </a:txBody>
                  <a:tcPr/>
                </a:tc>
                <a:tc>
                  <a:txBody>
                    <a:bodyPr/>
                    <a:lstStyle/>
                    <a:p>
                      <a:endParaRPr lang="en-US"/>
                    </a:p>
                  </a:txBody>
                  <a:tcPr/>
                </a:tc>
                <a:extLst>
                  <a:ext uri="{0D108BD9-81ED-4DB2-BD59-A6C34878D82A}">
                    <a16:rowId xmlns:a16="http://schemas.microsoft.com/office/drawing/2014/main" val="430747012"/>
                  </a:ext>
                </a:extLst>
              </a:tr>
              <a:tr h="370840">
                <a:tc>
                  <a:txBody>
                    <a:bodyPr/>
                    <a:lstStyle/>
                    <a:p>
                      <a:endParaRPr lang="en-US" sz="1600" dirty="0"/>
                    </a:p>
                    <a:p>
                      <a:r>
                        <a:rPr lang="en-US" sz="1600" dirty="0"/>
                        <a:t>Graphic Designer</a:t>
                      </a:r>
                    </a:p>
                    <a:p>
                      <a:endParaRPr lang="en-US" sz="1600" dirty="0"/>
                    </a:p>
                  </a:txBody>
                  <a:tcPr/>
                </a:tc>
                <a:tc>
                  <a:txBody>
                    <a:bodyPr/>
                    <a:lstStyle/>
                    <a:p>
                      <a:endParaRPr lang="en-US" sz="1600" dirty="0"/>
                    </a:p>
                  </a:txBody>
                  <a:tcPr/>
                </a:tc>
                <a:tc>
                  <a:txBody>
                    <a:bodyPr/>
                    <a:lstStyle/>
                    <a:p>
                      <a:endParaRPr lang="en-US" sz="1600" dirty="0"/>
                    </a:p>
                    <a:p>
                      <a:r>
                        <a:rPr lang="en-US" sz="1600" dirty="0"/>
                        <a:t>Graphic Designer</a:t>
                      </a:r>
                    </a:p>
                  </a:txBody>
                  <a:tcPr/>
                </a:tc>
                <a:tc>
                  <a:txBody>
                    <a:bodyPr/>
                    <a:lstStyle/>
                    <a:p>
                      <a:endParaRPr lang="en-US" dirty="0"/>
                    </a:p>
                  </a:txBody>
                  <a:tcPr/>
                </a:tc>
                <a:extLst>
                  <a:ext uri="{0D108BD9-81ED-4DB2-BD59-A6C34878D82A}">
                    <a16:rowId xmlns:a16="http://schemas.microsoft.com/office/drawing/2014/main" val="2037261675"/>
                  </a:ext>
                </a:extLst>
              </a:tr>
            </a:tbl>
          </a:graphicData>
        </a:graphic>
      </p:graphicFrame>
    </p:spTree>
    <p:extLst>
      <p:ext uri="{BB962C8B-B14F-4D97-AF65-F5344CB8AC3E}">
        <p14:creationId xmlns:p14="http://schemas.microsoft.com/office/powerpoint/2010/main" val="3526995021"/>
      </p:ext>
    </p:extLst>
  </p:cSld>
  <p:clrMapOvr>
    <a:masterClrMapping/>
  </p:clrMapOvr>
  <p:transition spd="slow" advTm="58059">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Budget Considerations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5" name="Shape 67">
            <a:extLst>
              <a:ext uri="{FF2B5EF4-FFF2-40B4-BE49-F238E27FC236}">
                <a16:creationId xmlns:a16="http://schemas.microsoft.com/office/drawing/2014/main" id="{45F426A2-4747-1D13-EA9F-73C4292CF506}"/>
              </a:ext>
            </a:extLst>
          </p:cNvPr>
          <p:cNvSpPr/>
          <p:nvPr/>
        </p:nvSpPr>
        <p:spPr>
          <a:xfrm>
            <a:off x="2969443" y="813509"/>
            <a:ext cx="5163629" cy="3245856"/>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Say York University does a campaign, and in their campaign they create</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One image,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With one student,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From a foreign country,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With a quote on it,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Highlighting the international student experience.</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b="1" dirty="0">
                <a:solidFill>
                  <a:schemeClr val="tx1"/>
                </a:solidFill>
                <a:latin typeface="Avenir Book" panose="02000503020000020003" pitchFamily="2" charset="0"/>
              </a:rPr>
              <a:t>What do you think they paid for?</a:t>
            </a:r>
            <a:r>
              <a:rPr lang="en-CA" sz="1600" dirty="0">
                <a:solidFill>
                  <a:schemeClr val="tx1"/>
                </a:solidFill>
                <a:latin typeface="Avenir Book" panose="02000503020000020003" pitchFamily="2" charset="0"/>
              </a:rPr>
              <a:t> Let’s use this to wrap up the conversation with scarcity.</a:t>
            </a:r>
            <a:r>
              <a:rPr lang="en-CA" sz="1600" b="1" dirty="0">
                <a:solidFill>
                  <a:schemeClr val="tx1"/>
                </a:solidFill>
                <a:latin typeface="Avenir Book" panose="02000503020000020003" pitchFamily="2" charset="0"/>
              </a:rPr>
              <a:t> </a:t>
            </a:r>
          </a:p>
        </p:txBody>
      </p:sp>
      <p:pic>
        <p:nvPicPr>
          <p:cNvPr id="3" name="Picture 2" descr="A person holding a sign&#10;&#10;Description automatically generated with low confidence">
            <a:extLst>
              <a:ext uri="{FF2B5EF4-FFF2-40B4-BE49-F238E27FC236}">
                <a16:creationId xmlns:a16="http://schemas.microsoft.com/office/drawing/2014/main" id="{84267620-F8CB-5AFD-7BD7-8E1C2295D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726" y="902116"/>
            <a:ext cx="2172043" cy="3861409"/>
          </a:xfrm>
          <a:prstGeom prst="rect">
            <a:avLst/>
          </a:prstGeom>
        </p:spPr>
      </p:pic>
    </p:spTree>
    <p:extLst>
      <p:ext uri="{BB962C8B-B14F-4D97-AF65-F5344CB8AC3E}">
        <p14:creationId xmlns:p14="http://schemas.microsoft.com/office/powerpoint/2010/main" val="210564229"/>
      </p:ext>
    </p:extLst>
  </p:cSld>
  <p:clrMapOvr>
    <a:masterClrMapping/>
  </p:clrMapOvr>
  <p:transition spd="slow" advTm="58059">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Budget Considerations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5" name="Shape 67">
            <a:extLst>
              <a:ext uri="{FF2B5EF4-FFF2-40B4-BE49-F238E27FC236}">
                <a16:creationId xmlns:a16="http://schemas.microsoft.com/office/drawing/2014/main" id="{45F426A2-4747-1D13-EA9F-73C4292CF506}"/>
              </a:ext>
            </a:extLst>
          </p:cNvPr>
          <p:cNvSpPr/>
          <p:nvPr/>
        </p:nvSpPr>
        <p:spPr>
          <a:xfrm>
            <a:off x="2969443" y="813509"/>
            <a:ext cx="5163629" cy="2322527"/>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Chances are they paid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A photographer (who also edited),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The licensing fees,</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Something (fee or honorarium) to the student,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Graphic designer to put this together and make sure it can be printed</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For ads to distribute this in foreign countries.</a:t>
            </a:r>
          </a:p>
        </p:txBody>
      </p:sp>
      <p:pic>
        <p:nvPicPr>
          <p:cNvPr id="3" name="Picture 2" descr="A person holding a sign&#10;&#10;Description automatically generated with low confidence">
            <a:extLst>
              <a:ext uri="{FF2B5EF4-FFF2-40B4-BE49-F238E27FC236}">
                <a16:creationId xmlns:a16="http://schemas.microsoft.com/office/drawing/2014/main" id="{84267620-F8CB-5AFD-7BD7-8E1C2295D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726" y="902116"/>
            <a:ext cx="2172043" cy="3861409"/>
          </a:xfrm>
          <a:prstGeom prst="rect">
            <a:avLst/>
          </a:prstGeom>
        </p:spPr>
      </p:pic>
    </p:spTree>
    <p:extLst>
      <p:ext uri="{BB962C8B-B14F-4D97-AF65-F5344CB8AC3E}">
        <p14:creationId xmlns:p14="http://schemas.microsoft.com/office/powerpoint/2010/main" val="2413284632"/>
      </p:ext>
    </p:extLst>
  </p:cSld>
  <p:clrMapOvr>
    <a:masterClrMapping/>
  </p:clrMapOvr>
  <p:transition spd="slow" advTm="58059">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Budget Considerations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5" name="Shape 67">
            <a:extLst>
              <a:ext uri="{FF2B5EF4-FFF2-40B4-BE49-F238E27FC236}">
                <a16:creationId xmlns:a16="http://schemas.microsoft.com/office/drawing/2014/main" id="{45F426A2-4747-1D13-EA9F-73C4292CF506}"/>
              </a:ext>
            </a:extLst>
          </p:cNvPr>
          <p:cNvSpPr/>
          <p:nvPr/>
        </p:nvSpPr>
        <p:spPr>
          <a:xfrm>
            <a:off x="2969443" y="813509"/>
            <a:ext cx="5163629" cy="3245856"/>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Chances are they paid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A photographer (who also edited),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The licensing fees,</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Something (fee or honorarium) to the student,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Graphic designer to put this together and make sure it can be printed</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For ads to distribute this in foreign countries.</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b="1" dirty="0">
                <a:solidFill>
                  <a:schemeClr val="tx1"/>
                </a:solidFill>
                <a:latin typeface="Avenir Book" panose="02000503020000020003" pitchFamily="2" charset="0"/>
              </a:rPr>
              <a:t>If you could only choose three (3) of these things, which would you choose? Why?</a:t>
            </a:r>
          </a:p>
        </p:txBody>
      </p:sp>
      <p:pic>
        <p:nvPicPr>
          <p:cNvPr id="3" name="Picture 2" descr="A person holding a sign&#10;&#10;Description automatically generated with low confidence">
            <a:extLst>
              <a:ext uri="{FF2B5EF4-FFF2-40B4-BE49-F238E27FC236}">
                <a16:creationId xmlns:a16="http://schemas.microsoft.com/office/drawing/2014/main" id="{84267620-F8CB-5AFD-7BD7-8E1C2295D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726" y="902116"/>
            <a:ext cx="2172043" cy="3861409"/>
          </a:xfrm>
          <a:prstGeom prst="rect">
            <a:avLst/>
          </a:prstGeom>
        </p:spPr>
      </p:pic>
    </p:spTree>
    <p:extLst>
      <p:ext uri="{BB962C8B-B14F-4D97-AF65-F5344CB8AC3E}">
        <p14:creationId xmlns:p14="http://schemas.microsoft.com/office/powerpoint/2010/main" val="2242542763"/>
      </p:ext>
    </p:extLst>
  </p:cSld>
  <p:clrMapOvr>
    <a:masterClrMapping/>
  </p:clrMapOvr>
  <p:transition spd="slow" advTm="58059">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Budget Considerations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5" name="Shape 67">
            <a:extLst>
              <a:ext uri="{FF2B5EF4-FFF2-40B4-BE49-F238E27FC236}">
                <a16:creationId xmlns:a16="http://schemas.microsoft.com/office/drawing/2014/main" id="{45F426A2-4747-1D13-EA9F-73C4292CF506}"/>
              </a:ext>
            </a:extLst>
          </p:cNvPr>
          <p:cNvSpPr/>
          <p:nvPr/>
        </p:nvSpPr>
        <p:spPr>
          <a:xfrm>
            <a:off x="2969443" y="813509"/>
            <a:ext cx="5163629" cy="3245856"/>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Chances are they paid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A photographer (who also edited),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The licensing fees,</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Something (fee or honorarium) to the student,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Graphic designer to put this together and make sure it can be printed</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For ads to distribute this in foreign countries.</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b="1" dirty="0">
                <a:solidFill>
                  <a:schemeClr val="tx1"/>
                </a:solidFill>
                <a:latin typeface="Avenir Book" panose="02000503020000020003" pitchFamily="2" charset="0"/>
              </a:rPr>
              <a:t>If you could only choose two (2) of these things, which would you choose? Why?</a:t>
            </a:r>
          </a:p>
        </p:txBody>
      </p:sp>
      <p:pic>
        <p:nvPicPr>
          <p:cNvPr id="3" name="Picture 2" descr="A person holding a sign&#10;&#10;Description automatically generated with low confidence">
            <a:extLst>
              <a:ext uri="{FF2B5EF4-FFF2-40B4-BE49-F238E27FC236}">
                <a16:creationId xmlns:a16="http://schemas.microsoft.com/office/drawing/2014/main" id="{84267620-F8CB-5AFD-7BD7-8E1C2295D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726" y="902116"/>
            <a:ext cx="2172043" cy="3861409"/>
          </a:xfrm>
          <a:prstGeom prst="rect">
            <a:avLst/>
          </a:prstGeom>
        </p:spPr>
      </p:pic>
    </p:spTree>
    <p:extLst>
      <p:ext uri="{BB962C8B-B14F-4D97-AF65-F5344CB8AC3E}">
        <p14:creationId xmlns:p14="http://schemas.microsoft.com/office/powerpoint/2010/main" val="498132647"/>
      </p:ext>
    </p:extLst>
  </p:cSld>
  <p:clrMapOvr>
    <a:masterClrMapping/>
  </p:clrMapOvr>
  <p:transition spd="slow" advTm="58059">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369" y="1654483"/>
            <a:ext cx="7315261"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CA" sz="2700" u="none" strike="noStrike" cap="none" spc="0" normalizeH="0" baseline="0" dirty="0">
                <a:ln>
                  <a:noFill/>
                </a:ln>
                <a:solidFill>
                  <a:srgbClr val="000000"/>
                </a:solidFill>
                <a:effectLst/>
                <a:uFillTx/>
                <a:latin typeface="Avenir Book" panose="02000503020000020003" pitchFamily="2" charset="0"/>
                <a:sym typeface="Arial"/>
              </a:rPr>
              <a:t>How has</a:t>
            </a:r>
            <a:r>
              <a:rPr kumimoji="0" lang="en-US" sz="2700" u="none" strike="noStrike" cap="none" spc="0" normalizeH="0" dirty="0">
                <a:ln>
                  <a:noFill/>
                </a:ln>
                <a:solidFill>
                  <a:srgbClr val="000000"/>
                </a:solidFill>
                <a:effectLst/>
                <a:uFillTx/>
                <a:latin typeface="Avenir Book" panose="02000503020000020003" pitchFamily="2" charset="0"/>
                <a:sym typeface="Arial"/>
              </a:rPr>
              <a:t> this course, and this program, been for you so far? </a:t>
            </a:r>
          </a:p>
        </p:txBody>
      </p:sp>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42441"/>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Check in:</a:t>
            </a:r>
          </a:p>
        </p:txBody>
      </p:sp>
      <p:pic>
        <p:nvPicPr>
          <p:cNvPr id="12" name="Picture 11">
            <a:extLst>
              <a:ext uri="{FF2B5EF4-FFF2-40B4-BE49-F238E27FC236}">
                <a16:creationId xmlns:a16="http://schemas.microsoft.com/office/drawing/2014/main" id="{A1635107-47DA-AC4B-BD3D-0ED8897EFE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3" name="Shape 66">
            <a:extLst>
              <a:ext uri="{FF2B5EF4-FFF2-40B4-BE49-F238E27FC236}">
                <a16:creationId xmlns:a16="http://schemas.microsoft.com/office/drawing/2014/main" id="{F3F25E6D-C067-484B-81EF-C24B63385187}"/>
              </a:ext>
            </a:extLst>
          </p:cNvPr>
          <p:cNvSpPr/>
          <p:nvPr/>
        </p:nvSpPr>
        <p:spPr>
          <a:xfrm>
            <a:off x="431800" y="212390"/>
            <a:ext cx="2199901" cy="10501"/>
          </a:xfrm>
          <a:prstGeom prst="line">
            <a:avLst/>
          </a:prstGeom>
          <a:ln>
            <a:solidFill>
              <a:srgbClr val="000000"/>
            </a:solidFill>
          </a:ln>
        </p:spPr>
        <p:txBody>
          <a:bodyPr lIns="45719" rIns="45719"/>
          <a:lstStyle/>
          <a:p>
            <a:endParaRPr/>
          </a:p>
        </p:txBody>
      </p:sp>
    </p:spTree>
    <p:extLst>
      <p:ext uri="{BB962C8B-B14F-4D97-AF65-F5344CB8AC3E}">
        <p14:creationId xmlns:p14="http://schemas.microsoft.com/office/powerpoint/2010/main" val="115716625"/>
      </p:ext>
    </p:extLst>
  </p:cSld>
  <p:clrMapOvr>
    <a:masterClrMapping/>
  </p:clrMapOvr>
  <p:transition spd="slow" advTm="44708">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Working Time: Budget</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5" name="Shape 67">
            <a:extLst>
              <a:ext uri="{FF2B5EF4-FFF2-40B4-BE49-F238E27FC236}">
                <a16:creationId xmlns:a16="http://schemas.microsoft.com/office/drawing/2014/main" id="{45F426A2-4747-1D13-EA9F-73C4292CF506}"/>
              </a:ext>
            </a:extLst>
          </p:cNvPr>
          <p:cNvSpPr/>
          <p:nvPr/>
        </p:nvSpPr>
        <p:spPr>
          <a:xfrm>
            <a:off x="3839046" y="948911"/>
            <a:ext cx="4294026" cy="2322527"/>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Take twenty (20) minutes to work on your budget for your presentation.</a:t>
            </a:r>
          </a:p>
          <a:p>
            <a:pPr>
              <a:lnSpc>
                <a:spcPts val="2400"/>
              </a:lnSpc>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I will visit and check in to help.</a:t>
            </a:r>
          </a:p>
          <a:p>
            <a:pPr>
              <a:lnSpc>
                <a:spcPts val="2400"/>
              </a:lnSpc>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After, we will come back to talk about the presentation requirements and next steps. </a:t>
            </a:r>
          </a:p>
        </p:txBody>
      </p:sp>
      <p:pic>
        <p:nvPicPr>
          <p:cNvPr id="4" name="Picture 3">
            <a:extLst>
              <a:ext uri="{FF2B5EF4-FFF2-40B4-BE49-F238E27FC236}">
                <a16:creationId xmlns:a16="http://schemas.microsoft.com/office/drawing/2014/main" id="{72B4499D-7A95-174B-4D7E-FB70C3D808C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1800" y="948911"/>
            <a:ext cx="3245678" cy="3245678"/>
          </a:xfrm>
          <a:prstGeom prst="rect">
            <a:avLst/>
          </a:prstGeom>
        </p:spPr>
      </p:pic>
    </p:spTree>
    <p:extLst>
      <p:ext uri="{BB962C8B-B14F-4D97-AF65-F5344CB8AC3E}">
        <p14:creationId xmlns:p14="http://schemas.microsoft.com/office/powerpoint/2010/main" val="4266207255"/>
      </p:ext>
    </p:extLst>
  </p:cSld>
  <p:clrMapOvr>
    <a:masterClrMapping/>
  </p:clrMapOvr>
  <p:transition spd="slow" advTm="58059">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Presentations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5" name="Shape 67">
            <a:extLst>
              <a:ext uri="{FF2B5EF4-FFF2-40B4-BE49-F238E27FC236}">
                <a16:creationId xmlns:a16="http://schemas.microsoft.com/office/drawing/2014/main" id="{45F426A2-4747-1D13-EA9F-73C4292CF506}"/>
              </a:ext>
            </a:extLst>
          </p:cNvPr>
          <p:cNvSpPr/>
          <p:nvPr/>
        </p:nvSpPr>
        <p:spPr>
          <a:xfrm>
            <a:off x="3839046" y="948911"/>
            <a:ext cx="4294026" cy="3245856"/>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Tomorrow you will do presentations on your campaigns! In it you will</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Speak for 15 minutes and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Discuss your company and the campaign you chose, as well as essentially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How you’d go about planning for, and delivering on the campaign.</a:t>
            </a:r>
          </a:p>
          <a:p>
            <a:pPr>
              <a:lnSpc>
                <a:spcPts val="2400"/>
              </a:lnSpc>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You’ll then hand in a proposed budget to support your plan, with rationale.</a:t>
            </a:r>
          </a:p>
        </p:txBody>
      </p:sp>
      <p:pic>
        <p:nvPicPr>
          <p:cNvPr id="4" name="Picture 3">
            <a:extLst>
              <a:ext uri="{FF2B5EF4-FFF2-40B4-BE49-F238E27FC236}">
                <a16:creationId xmlns:a16="http://schemas.microsoft.com/office/drawing/2014/main" id="{72B4499D-7A95-174B-4D7E-FB70C3D808C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1800" y="948911"/>
            <a:ext cx="3245678" cy="3245678"/>
          </a:xfrm>
          <a:prstGeom prst="rect">
            <a:avLst/>
          </a:prstGeom>
        </p:spPr>
      </p:pic>
    </p:spTree>
    <p:extLst>
      <p:ext uri="{BB962C8B-B14F-4D97-AF65-F5344CB8AC3E}">
        <p14:creationId xmlns:p14="http://schemas.microsoft.com/office/powerpoint/2010/main" val="618179504"/>
      </p:ext>
    </p:extLst>
  </p:cSld>
  <p:clrMapOvr>
    <a:masterClrMapping/>
  </p:clrMapOvr>
  <p:transition spd="slow" advTm="58059">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Presentations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5" name="Shape 67">
            <a:extLst>
              <a:ext uri="{FF2B5EF4-FFF2-40B4-BE49-F238E27FC236}">
                <a16:creationId xmlns:a16="http://schemas.microsoft.com/office/drawing/2014/main" id="{45F426A2-4747-1D13-EA9F-73C4292CF506}"/>
              </a:ext>
            </a:extLst>
          </p:cNvPr>
          <p:cNvSpPr/>
          <p:nvPr/>
        </p:nvSpPr>
        <p:spPr>
          <a:xfrm>
            <a:off x="3839046" y="948911"/>
            <a:ext cx="4294026" cy="2938080"/>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Generally, I’m a really easy grader as long as you at least try, and have justified your choices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You choose who speaks or how it’s delivered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You can get your mark for your presentation right at the end (as I grade in real time).</a:t>
            </a:r>
          </a:p>
          <a:p>
            <a:pPr>
              <a:lnSpc>
                <a:spcPts val="2400"/>
              </a:lnSpc>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p:txBody>
      </p:sp>
      <p:pic>
        <p:nvPicPr>
          <p:cNvPr id="4" name="Picture 3">
            <a:extLst>
              <a:ext uri="{FF2B5EF4-FFF2-40B4-BE49-F238E27FC236}">
                <a16:creationId xmlns:a16="http://schemas.microsoft.com/office/drawing/2014/main" id="{72B4499D-7A95-174B-4D7E-FB70C3D808C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1800" y="948911"/>
            <a:ext cx="3245678" cy="3245678"/>
          </a:xfrm>
          <a:prstGeom prst="rect">
            <a:avLst/>
          </a:prstGeom>
        </p:spPr>
      </p:pic>
    </p:spTree>
    <p:extLst>
      <p:ext uri="{BB962C8B-B14F-4D97-AF65-F5344CB8AC3E}">
        <p14:creationId xmlns:p14="http://schemas.microsoft.com/office/powerpoint/2010/main" val="377318976"/>
      </p:ext>
    </p:extLst>
  </p:cSld>
  <p:clrMapOvr>
    <a:masterClrMapping/>
  </p:clrMapOvr>
  <p:transition spd="slow" advTm="58059">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Presentations: The Written Component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5" name="Shape 67">
            <a:extLst>
              <a:ext uri="{FF2B5EF4-FFF2-40B4-BE49-F238E27FC236}">
                <a16:creationId xmlns:a16="http://schemas.microsoft.com/office/drawing/2014/main" id="{45F426A2-4747-1D13-EA9F-73C4292CF506}"/>
              </a:ext>
            </a:extLst>
          </p:cNvPr>
          <p:cNvSpPr/>
          <p:nvPr/>
        </p:nvSpPr>
        <p:spPr>
          <a:xfrm>
            <a:off x="3839046" y="948911"/>
            <a:ext cx="4294026" cy="3553633"/>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The written and submitted component should have two (2) parts: </a:t>
            </a:r>
          </a:p>
          <a:p>
            <a:pPr marL="342900" indent="-342900">
              <a:lnSpc>
                <a:spcPts val="2400"/>
              </a:lnSpc>
              <a:buAutoNum type="arabicPeriod"/>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The budget (will probably look like a table) </a:t>
            </a:r>
          </a:p>
          <a:p>
            <a:pPr marL="342900" indent="-342900">
              <a:lnSpc>
                <a:spcPts val="2400"/>
              </a:lnSpc>
              <a:buAutoNum type="arabicPeriod"/>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Rationale (1-2 pages) </a:t>
            </a:r>
          </a:p>
          <a:p>
            <a:pPr marL="342900" indent="-342900">
              <a:lnSpc>
                <a:spcPts val="2400"/>
              </a:lnSpc>
              <a:buAutoNum type="arabicPeriod"/>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b="1" dirty="0">
                <a:solidFill>
                  <a:schemeClr val="tx1"/>
                </a:solidFill>
                <a:latin typeface="Avenir Book" panose="02000503020000020003" pitchFamily="2" charset="0"/>
              </a:rPr>
              <a:t>What I’m really evaluating:</a:t>
            </a:r>
            <a:r>
              <a:rPr lang="en-CA" sz="1600" dirty="0">
                <a:solidFill>
                  <a:schemeClr val="tx1"/>
                </a:solidFill>
                <a:latin typeface="Avenir Book" panose="02000503020000020003" pitchFamily="2" charset="0"/>
              </a:rPr>
              <a:t> can you defend your choices with evidence?</a:t>
            </a:r>
          </a:p>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Just use evidence. Move behind just having ideas to justifying your choice. </a:t>
            </a:r>
          </a:p>
          <a:p>
            <a:pPr>
              <a:lnSpc>
                <a:spcPts val="2400"/>
              </a:lnSpc>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p:txBody>
      </p:sp>
      <p:pic>
        <p:nvPicPr>
          <p:cNvPr id="4" name="Picture 3">
            <a:extLst>
              <a:ext uri="{FF2B5EF4-FFF2-40B4-BE49-F238E27FC236}">
                <a16:creationId xmlns:a16="http://schemas.microsoft.com/office/drawing/2014/main" id="{72B4499D-7A95-174B-4D7E-FB70C3D808C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1800" y="948911"/>
            <a:ext cx="3245678" cy="3245678"/>
          </a:xfrm>
          <a:prstGeom prst="rect">
            <a:avLst/>
          </a:prstGeom>
        </p:spPr>
      </p:pic>
    </p:spTree>
    <p:extLst>
      <p:ext uri="{BB962C8B-B14F-4D97-AF65-F5344CB8AC3E}">
        <p14:creationId xmlns:p14="http://schemas.microsoft.com/office/powerpoint/2010/main" val="2422167774"/>
      </p:ext>
    </p:extLst>
  </p:cSld>
  <p:clrMapOvr>
    <a:masterClrMapping/>
  </p:clrMapOvr>
  <p:transition spd="slow" advTm="58059">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Presentations: Working Time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5" name="Shape 67">
            <a:extLst>
              <a:ext uri="{FF2B5EF4-FFF2-40B4-BE49-F238E27FC236}">
                <a16:creationId xmlns:a16="http://schemas.microsoft.com/office/drawing/2014/main" id="{45F426A2-4747-1D13-EA9F-73C4292CF506}"/>
              </a:ext>
            </a:extLst>
          </p:cNvPr>
          <p:cNvSpPr/>
          <p:nvPr/>
        </p:nvSpPr>
        <p:spPr>
          <a:xfrm>
            <a:off x="3839046" y="948911"/>
            <a:ext cx="4294026" cy="3245856"/>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You now have one hour to work on your presentations and reports. Build in a 10 minute break to this time. </a:t>
            </a:r>
          </a:p>
          <a:p>
            <a:pPr>
              <a:lnSpc>
                <a:spcPts val="2400"/>
              </a:lnSpc>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I’ll pop into your rooms to check in on you, or you can come to the main session for help.</a:t>
            </a:r>
          </a:p>
          <a:p>
            <a:pPr>
              <a:lnSpc>
                <a:spcPts val="2400"/>
              </a:lnSpc>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After this we’ll wrap up with common mistakes and a debrief.</a:t>
            </a:r>
          </a:p>
        </p:txBody>
      </p:sp>
      <p:pic>
        <p:nvPicPr>
          <p:cNvPr id="4" name="Picture 3">
            <a:extLst>
              <a:ext uri="{FF2B5EF4-FFF2-40B4-BE49-F238E27FC236}">
                <a16:creationId xmlns:a16="http://schemas.microsoft.com/office/drawing/2014/main" id="{72B4499D-7A95-174B-4D7E-FB70C3D808C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1800" y="948911"/>
            <a:ext cx="3245678" cy="3245678"/>
          </a:xfrm>
          <a:prstGeom prst="rect">
            <a:avLst/>
          </a:prstGeom>
        </p:spPr>
      </p:pic>
    </p:spTree>
    <p:extLst>
      <p:ext uri="{BB962C8B-B14F-4D97-AF65-F5344CB8AC3E}">
        <p14:creationId xmlns:p14="http://schemas.microsoft.com/office/powerpoint/2010/main" val="2686926431"/>
      </p:ext>
    </p:extLst>
  </p:cSld>
  <p:clrMapOvr>
    <a:masterClrMapping/>
  </p:clrMapOvr>
  <p:transition spd="slow" advTm="58059">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Common Content Marketing Mistakes</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5" name="Shape 67">
            <a:extLst>
              <a:ext uri="{FF2B5EF4-FFF2-40B4-BE49-F238E27FC236}">
                <a16:creationId xmlns:a16="http://schemas.microsoft.com/office/drawing/2014/main" id="{45F426A2-4747-1D13-EA9F-73C4292CF506}"/>
              </a:ext>
            </a:extLst>
          </p:cNvPr>
          <p:cNvSpPr/>
          <p:nvPr/>
        </p:nvSpPr>
        <p:spPr>
          <a:xfrm>
            <a:off x="3839046" y="948911"/>
            <a:ext cx="4294026" cy="2938080"/>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A key skill involved in identifying strong, and not-so-strong content is called </a:t>
            </a:r>
            <a:r>
              <a:rPr lang="en-CA" sz="1600" b="1" dirty="0">
                <a:solidFill>
                  <a:schemeClr val="tx1"/>
                </a:solidFill>
                <a:latin typeface="Avenir Book" panose="02000503020000020003" pitchFamily="2" charset="0"/>
              </a:rPr>
              <a:t>conscious consumption</a:t>
            </a:r>
            <a:r>
              <a:rPr lang="en-CA" sz="1600" dirty="0">
                <a:solidFill>
                  <a:schemeClr val="tx1"/>
                </a:solidFill>
                <a:latin typeface="Avenir Book" panose="02000503020000020003" pitchFamily="2" charset="0"/>
              </a:rPr>
              <a:t>.</a:t>
            </a:r>
          </a:p>
          <a:p>
            <a:pPr>
              <a:lnSpc>
                <a:spcPts val="2400"/>
              </a:lnSpc>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Conscious consumption is the intentionally slowing down and considering parts of content marketing.</a:t>
            </a:r>
          </a:p>
          <a:p>
            <a:pPr>
              <a:lnSpc>
                <a:spcPts val="2400"/>
              </a:lnSpc>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This is how we can tell “common mistakes”.</a:t>
            </a:r>
          </a:p>
        </p:txBody>
      </p:sp>
      <p:pic>
        <p:nvPicPr>
          <p:cNvPr id="4" name="Picture 3">
            <a:extLst>
              <a:ext uri="{FF2B5EF4-FFF2-40B4-BE49-F238E27FC236}">
                <a16:creationId xmlns:a16="http://schemas.microsoft.com/office/drawing/2014/main" id="{72B4499D-7A95-174B-4D7E-FB70C3D808C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1800" y="948911"/>
            <a:ext cx="3245678" cy="3245678"/>
          </a:xfrm>
          <a:prstGeom prst="rect">
            <a:avLst/>
          </a:prstGeom>
        </p:spPr>
      </p:pic>
    </p:spTree>
    <p:extLst>
      <p:ext uri="{BB962C8B-B14F-4D97-AF65-F5344CB8AC3E}">
        <p14:creationId xmlns:p14="http://schemas.microsoft.com/office/powerpoint/2010/main" val="3361158448"/>
      </p:ext>
    </p:extLst>
  </p:cSld>
  <p:clrMapOvr>
    <a:masterClrMapping/>
  </p:clrMapOvr>
  <p:transition spd="slow" advTm="58059">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Common Content Marketing Mistakes</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5" name="Shape 67">
            <a:extLst>
              <a:ext uri="{FF2B5EF4-FFF2-40B4-BE49-F238E27FC236}">
                <a16:creationId xmlns:a16="http://schemas.microsoft.com/office/drawing/2014/main" id="{45F426A2-4747-1D13-EA9F-73C4292CF506}"/>
              </a:ext>
            </a:extLst>
          </p:cNvPr>
          <p:cNvSpPr/>
          <p:nvPr/>
        </p:nvSpPr>
        <p:spPr>
          <a:xfrm>
            <a:off x="3839046" y="948911"/>
            <a:ext cx="4294026" cy="2630303"/>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Take three (3) minutes, choose one social media platform, and scroll.</a:t>
            </a:r>
          </a:p>
          <a:p>
            <a:pPr>
              <a:lnSpc>
                <a:spcPts val="2400"/>
              </a:lnSpc>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Identify either a really strong post, or a not-so-strong post.</a:t>
            </a:r>
          </a:p>
          <a:p>
            <a:pPr>
              <a:lnSpc>
                <a:spcPts val="2400"/>
              </a:lnSpc>
              <a:defRPr sz="1600">
                <a:solidFill>
                  <a:srgbClr val="004B54"/>
                </a:solidFill>
                <a:latin typeface="Avenir Heavy"/>
                <a:ea typeface="Avenir Heavy"/>
                <a:cs typeface="Avenir Heavy"/>
                <a:sym typeface="Avenir Heavy"/>
              </a:defRPr>
            </a:pPr>
            <a:endParaRPr lang="en-CA" sz="1600"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Be prepared to share: what made it a good or bad post? </a:t>
            </a:r>
          </a:p>
        </p:txBody>
      </p:sp>
      <p:pic>
        <p:nvPicPr>
          <p:cNvPr id="4" name="Picture 3">
            <a:extLst>
              <a:ext uri="{FF2B5EF4-FFF2-40B4-BE49-F238E27FC236}">
                <a16:creationId xmlns:a16="http://schemas.microsoft.com/office/drawing/2014/main" id="{72B4499D-7A95-174B-4D7E-FB70C3D808C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1800" y="948911"/>
            <a:ext cx="3245678" cy="3245678"/>
          </a:xfrm>
          <a:prstGeom prst="rect">
            <a:avLst/>
          </a:prstGeom>
        </p:spPr>
      </p:pic>
    </p:spTree>
    <p:extLst>
      <p:ext uri="{BB962C8B-B14F-4D97-AF65-F5344CB8AC3E}">
        <p14:creationId xmlns:p14="http://schemas.microsoft.com/office/powerpoint/2010/main" val="1663574546"/>
      </p:ext>
    </p:extLst>
  </p:cSld>
  <p:clrMapOvr>
    <a:masterClrMapping/>
  </p:clrMapOvr>
  <p:transition spd="slow" advTm="58059">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Common Content Marketing Mistakes</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5" name="Shape 67">
            <a:extLst>
              <a:ext uri="{FF2B5EF4-FFF2-40B4-BE49-F238E27FC236}">
                <a16:creationId xmlns:a16="http://schemas.microsoft.com/office/drawing/2014/main" id="{45F426A2-4747-1D13-EA9F-73C4292CF506}"/>
              </a:ext>
            </a:extLst>
          </p:cNvPr>
          <p:cNvSpPr/>
          <p:nvPr/>
        </p:nvSpPr>
        <p:spPr>
          <a:xfrm>
            <a:off x="4492523" y="1157185"/>
            <a:ext cx="4294026" cy="2938080"/>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No point</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Generic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No value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Too much going on</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Doesn’t support any business goals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Doesn’t identify or move people through the marketing funnel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 No alignment with what the algorithms like</a:t>
            </a:r>
          </a:p>
        </p:txBody>
      </p:sp>
      <p:pic>
        <p:nvPicPr>
          <p:cNvPr id="3" name="Picture 2" descr="Text&#10;&#10;Description automatically generated">
            <a:extLst>
              <a:ext uri="{FF2B5EF4-FFF2-40B4-BE49-F238E27FC236}">
                <a16:creationId xmlns:a16="http://schemas.microsoft.com/office/drawing/2014/main" id="{4030505C-9E02-B636-8CAF-B8C2567BA4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51" y="902116"/>
            <a:ext cx="4084616" cy="3371261"/>
          </a:xfrm>
          <a:prstGeom prst="rect">
            <a:avLst/>
          </a:prstGeom>
        </p:spPr>
      </p:pic>
    </p:spTree>
    <p:extLst>
      <p:ext uri="{BB962C8B-B14F-4D97-AF65-F5344CB8AC3E}">
        <p14:creationId xmlns:p14="http://schemas.microsoft.com/office/powerpoint/2010/main" val="3722382570"/>
      </p:ext>
    </p:extLst>
  </p:cSld>
  <p:clrMapOvr>
    <a:masterClrMapping/>
  </p:clrMapOvr>
  <p:transition spd="slow" advTm="58059">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Common Content Marketing Mistakes: Kyley Example</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5" name="Shape 67">
            <a:extLst>
              <a:ext uri="{FF2B5EF4-FFF2-40B4-BE49-F238E27FC236}">
                <a16:creationId xmlns:a16="http://schemas.microsoft.com/office/drawing/2014/main" id="{45F426A2-4747-1D13-EA9F-73C4292CF506}"/>
              </a:ext>
            </a:extLst>
          </p:cNvPr>
          <p:cNvSpPr/>
          <p:nvPr/>
        </p:nvSpPr>
        <p:spPr>
          <a:xfrm>
            <a:off x="4002624" y="1872151"/>
            <a:ext cx="4294026" cy="1399197"/>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She, like a lot of coaches, was guilty of bland, non-helpful content</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sz="1600" dirty="0">
                <a:solidFill>
                  <a:schemeClr val="tx1"/>
                </a:solidFill>
                <a:latin typeface="Avenir Book" panose="02000503020000020003" pitchFamily="2" charset="0"/>
              </a:rPr>
              <a:t>We moved her and her Pinterest strategy to graphics that teach a concept</a:t>
            </a:r>
          </a:p>
        </p:txBody>
      </p:sp>
      <p:pic>
        <p:nvPicPr>
          <p:cNvPr id="2" name="Picture 1">
            <a:extLst>
              <a:ext uri="{FF2B5EF4-FFF2-40B4-BE49-F238E27FC236}">
                <a16:creationId xmlns:a16="http://schemas.microsoft.com/office/drawing/2014/main" id="{E043F269-993B-009A-C7A9-0C2CCC1897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51" y="1093510"/>
            <a:ext cx="3216962" cy="3216962"/>
          </a:xfrm>
          <a:prstGeom prst="rect">
            <a:avLst/>
          </a:prstGeom>
        </p:spPr>
      </p:pic>
    </p:spTree>
    <p:extLst>
      <p:ext uri="{BB962C8B-B14F-4D97-AF65-F5344CB8AC3E}">
        <p14:creationId xmlns:p14="http://schemas.microsoft.com/office/powerpoint/2010/main" val="3903436192"/>
      </p:ext>
    </p:extLst>
  </p:cSld>
  <p:clrMapOvr>
    <a:masterClrMapping/>
  </p:clrMapOvr>
  <p:transition spd="slow" advTm="58059">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54011" y="996153"/>
            <a:ext cx="5025254" cy="3416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CA" sz="2700" u="none" strike="noStrike" cap="none" spc="0" normalizeH="0" baseline="0" dirty="0">
                <a:ln>
                  <a:noFill/>
                </a:ln>
                <a:solidFill>
                  <a:srgbClr val="000000"/>
                </a:solidFill>
                <a:effectLst/>
                <a:uFillTx/>
                <a:latin typeface="Avenir Book" panose="02000503020000020003" pitchFamily="2" charset="0"/>
                <a:sym typeface="Arial"/>
              </a:rPr>
              <a:t>She came to me and asked</a:t>
            </a:r>
          </a:p>
          <a:p>
            <a:pPr marL="0" marR="0" indent="0" algn="l" defTabSz="914400" rtl="0" fontAlgn="auto" latinLnBrk="0" hangingPunct="0">
              <a:lnSpc>
                <a:spcPct val="100000"/>
              </a:lnSpc>
              <a:spcBef>
                <a:spcPts val="0"/>
              </a:spcBef>
              <a:spcAft>
                <a:spcPts val="0"/>
              </a:spcAft>
              <a:buClrTx/>
              <a:buSzTx/>
              <a:buFontTx/>
              <a:buNone/>
              <a:tabLst/>
            </a:pPr>
            <a:r>
              <a:rPr lang="en-CA" sz="2700" b="1" dirty="0">
                <a:latin typeface="Avenir Book" panose="02000503020000020003" pitchFamily="2" charset="0"/>
              </a:rPr>
              <a:t>“How should I be using Pinterest?” </a:t>
            </a:r>
          </a:p>
          <a:p>
            <a:pPr marL="0" marR="0" indent="0" algn="l" defTabSz="914400" rtl="0" fontAlgn="auto" latinLnBrk="0" hangingPunct="0">
              <a:lnSpc>
                <a:spcPct val="100000"/>
              </a:lnSpc>
              <a:spcBef>
                <a:spcPts val="0"/>
              </a:spcBef>
              <a:spcAft>
                <a:spcPts val="0"/>
              </a:spcAft>
              <a:buClrTx/>
              <a:buSzTx/>
              <a:buFontTx/>
              <a:buNone/>
              <a:tabLst/>
            </a:pPr>
            <a:endParaRPr kumimoji="0" lang="en-CA" sz="2700" u="none" strike="noStrike" cap="none" spc="0" normalizeH="0" dirty="0">
              <a:ln>
                <a:noFill/>
              </a:ln>
              <a:solidFill>
                <a:srgbClr val="000000"/>
              </a:solidFill>
              <a:effectLst/>
              <a:uFillTx/>
              <a:latin typeface="Avenir Book" panose="02000503020000020003" pitchFamily="2" charset="0"/>
              <a:sym typeface="Arial"/>
            </a:endParaRPr>
          </a:p>
          <a:p>
            <a:pPr marL="0" marR="0" indent="0" algn="l" defTabSz="914400" rtl="0" fontAlgn="auto" latinLnBrk="0" hangingPunct="0">
              <a:lnSpc>
                <a:spcPct val="100000"/>
              </a:lnSpc>
              <a:spcBef>
                <a:spcPts val="0"/>
              </a:spcBef>
              <a:spcAft>
                <a:spcPts val="0"/>
              </a:spcAft>
              <a:buClrTx/>
              <a:buSzTx/>
              <a:buFontTx/>
              <a:buNone/>
              <a:tabLst/>
            </a:pPr>
            <a:r>
              <a:rPr lang="en-CA" sz="2700" dirty="0">
                <a:latin typeface="Avenir Book" panose="02000503020000020003" pitchFamily="2" charset="0"/>
              </a:rPr>
              <a:t>How would you answer this question?</a:t>
            </a:r>
          </a:p>
          <a:p>
            <a:pPr marL="0" marR="0" indent="0" algn="l" defTabSz="914400" rtl="0" fontAlgn="auto" latinLnBrk="0" hangingPunct="0">
              <a:lnSpc>
                <a:spcPct val="100000"/>
              </a:lnSpc>
              <a:spcBef>
                <a:spcPts val="0"/>
              </a:spcBef>
              <a:spcAft>
                <a:spcPts val="0"/>
              </a:spcAft>
              <a:buClrTx/>
              <a:buSzTx/>
              <a:buFontTx/>
              <a:buNone/>
              <a:tabLst/>
            </a:pPr>
            <a:r>
              <a:rPr kumimoji="0" lang="en-CA" sz="2700" u="none" strike="noStrike" cap="none" spc="0" normalizeH="0" dirty="0">
                <a:ln>
                  <a:noFill/>
                </a:ln>
                <a:solidFill>
                  <a:srgbClr val="000000"/>
                </a:solidFill>
                <a:effectLst/>
                <a:uFillTx/>
                <a:latin typeface="Avenir Book" panose="02000503020000020003" pitchFamily="2" charset="0"/>
                <a:sym typeface="Arial"/>
              </a:rPr>
              <a:t>How do you think I should have answered?</a:t>
            </a:r>
            <a:endParaRPr kumimoji="0" lang="en-US" sz="2700" u="none" strike="noStrike" cap="none" spc="0" normalizeH="0" dirty="0">
              <a:ln>
                <a:noFill/>
              </a:ln>
              <a:solidFill>
                <a:srgbClr val="000000"/>
              </a:solidFill>
              <a:effectLst/>
              <a:uFillTx/>
              <a:latin typeface="Avenir Book" panose="02000503020000020003" pitchFamily="2" charset="0"/>
              <a:sym typeface="Arial"/>
            </a:endParaRPr>
          </a:p>
        </p:txBody>
      </p:sp>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42441"/>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Case Study</a:t>
            </a:r>
          </a:p>
        </p:txBody>
      </p:sp>
      <p:pic>
        <p:nvPicPr>
          <p:cNvPr id="12" name="Picture 11">
            <a:extLst>
              <a:ext uri="{FF2B5EF4-FFF2-40B4-BE49-F238E27FC236}">
                <a16:creationId xmlns:a16="http://schemas.microsoft.com/office/drawing/2014/main" id="{A1635107-47DA-AC4B-BD3D-0ED8897EFE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3" name="Shape 66">
            <a:extLst>
              <a:ext uri="{FF2B5EF4-FFF2-40B4-BE49-F238E27FC236}">
                <a16:creationId xmlns:a16="http://schemas.microsoft.com/office/drawing/2014/main" id="{F3F25E6D-C067-484B-81EF-C24B63385187}"/>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4" name="Picture 3">
            <a:extLst>
              <a:ext uri="{FF2B5EF4-FFF2-40B4-BE49-F238E27FC236}">
                <a16:creationId xmlns:a16="http://schemas.microsoft.com/office/drawing/2014/main" id="{E0D52CF9-146D-3779-8C4C-4BB7F291C7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51" y="1093510"/>
            <a:ext cx="3216962" cy="3216962"/>
          </a:xfrm>
          <a:prstGeom prst="rect">
            <a:avLst/>
          </a:prstGeom>
        </p:spPr>
      </p:pic>
    </p:spTree>
    <p:extLst>
      <p:ext uri="{BB962C8B-B14F-4D97-AF65-F5344CB8AC3E}">
        <p14:creationId xmlns:p14="http://schemas.microsoft.com/office/powerpoint/2010/main" val="4024954236"/>
      </p:ext>
    </p:extLst>
  </p:cSld>
  <p:clrMapOvr>
    <a:masterClrMapping/>
  </p:clrMapOvr>
  <p:transition spd="slow" advTm="44708">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61295" y="854698"/>
            <a:ext cx="5025254" cy="38318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CA" sz="2700" u="none" strike="noStrike" cap="none" spc="0" normalizeH="0" baseline="0" dirty="0">
                <a:ln>
                  <a:noFill/>
                </a:ln>
                <a:solidFill>
                  <a:srgbClr val="000000"/>
                </a:solidFill>
                <a:effectLst/>
                <a:uFillTx/>
                <a:latin typeface="Avenir Book" panose="02000503020000020003" pitchFamily="2" charset="0"/>
                <a:sym typeface="Arial"/>
              </a:rPr>
              <a:t>This is Kyley Paul.</a:t>
            </a:r>
          </a:p>
          <a:p>
            <a:pPr marL="0" marR="0" indent="0" algn="l" defTabSz="914400" rtl="0" fontAlgn="auto" latinLnBrk="0" hangingPunct="0">
              <a:lnSpc>
                <a:spcPct val="100000"/>
              </a:lnSpc>
              <a:spcBef>
                <a:spcPts val="0"/>
              </a:spcBef>
              <a:spcAft>
                <a:spcPts val="0"/>
              </a:spcAft>
              <a:buClrTx/>
              <a:buSzTx/>
              <a:buFontTx/>
              <a:buNone/>
              <a:tabLst/>
            </a:pPr>
            <a:r>
              <a:rPr lang="en-CA" sz="2700" dirty="0">
                <a:latin typeface="Avenir Book" panose="02000503020000020003" pitchFamily="2" charset="0"/>
              </a:rPr>
              <a:t>She started Coaching with Kyley. </a:t>
            </a:r>
          </a:p>
          <a:p>
            <a:pPr marL="0" marR="0" indent="0" algn="l" defTabSz="914400" rtl="0" fontAlgn="auto" latinLnBrk="0" hangingPunct="0">
              <a:lnSpc>
                <a:spcPct val="100000"/>
              </a:lnSpc>
              <a:spcBef>
                <a:spcPts val="0"/>
              </a:spcBef>
              <a:spcAft>
                <a:spcPts val="0"/>
              </a:spcAft>
              <a:buClrTx/>
              <a:buSzTx/>
              <a:buFontTx/>
              <a:buNone/>
              <a:tabLst/>
            </a:pPr>
            <a:r>
              <a:rPr kumimoji="0" lang="en-CA" sz="2700" u="none" strike="noStrike" cap="none" spc="0" normalizeH="0" dirty="0">
                <a:ln>
                  <a:noFill/>
                </a:ln>
                <a:solidFill>
                  <a:srgbClr val="000000"/>
                </a:solidFill>
                <a:effectLst/>
                <a:uFillTx/>
                <a:latin typeface="Avenir Book" panose="02000503020000020003" pitchFamily="2" charset="0"/>
                <a:sym typeface="Arial"/>
              </a:rPr>
              <a:t>She specializes in executive coaching for high performing entrepreneurs.</a:t>
            </a:r>
          </a:p>
          <a:p>
            <a:pPr marL="0" marR="0" indent="0" algn="l" defTabSz="914400" rtl="0" fontAlgn="auto" latinLnBrk="0" hangingPunct="0">
              <a:lnSpc>
                <a:spcPct val="100000"/>
              </a:lnSpc>
              <a:spcBef>
                <a:spcPts val="0"/>
              </a:spcBef>
              <a:spcAft>
                <a:spcPts val="0"/>
              </a:spcAft>
              <a:buClrTx/>
              <a:buSzTx/>
              <a:buFontTx/>
              <a:buNone/>
              <a:tabLst/>
            </a:pPr>
            <a:r>
              <a:rPr lang="en-CA" sz="2700" dirty="0">
                <a:latin typeface="Avenir Book" panose="02000503020000020003" pitchFamily="2" charset="0"/>
              </a:rPr>
              <a:t>She sells coaching hours, packages, products and courses.</a:t>
            </a:r>
            <a:endParaRPr kumimoji="0" lang="en-US" sz="2700" u="none" strike="noStrike" cap="none" spc="0" normalizeH="0" dirty="0">
              <a:ln>
                <a:noFill/>
              </a:ln>
              <a:solidFill>
                <a:srgbClr val="000000"/>
              </a:solidFill>
              <a:effectLst/>
              <a:uFillTx/>
              <a:latin typeface="Avenir Book" panose="02000503020000020003" pitchFamily="2" charset="0"/>
              <a:sym typeface="Arial"/>
            </a:endParaRPr>
          </a:p>
        </p:txBody>
      </p:sp>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42441"/>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Case Study</a:t>
            </a:r>
          </a:p>
        </p:txBody>
      </p:sp>
      <p:pic>
        <p:nvPicPr>
          <p:cNvPr id="12" name="Picture 11">
            <a:extLst>
              <a:ext uri="{FF2B5EF4-FFF2-40B4-BE49-F238E27FC236}">
                <a16:creationId xmlns:a16="http://schemas.microsoft.com/office/drawing/2014/main" id="{A1635107-47DA-AC4B-BD3D-0ED8897EFE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3" name="Shape 66">
            <a:extLst>
              <a:ext uri="{FF2B5EF4-FFF2-40B4-BE49-F238E27FC236}">
                <a16:creationId xmlns:a16="http://schemas.microsoft.com/office/drawing/2014/main" id="{F3F25E6D-C067-484B-81EF-C24B63385187}"/>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4" name="Picture 3">
            <a:extLst>
              <a:ext uri="{FF2B5EF4-FFF2-40B4-BE49-F238E27FC236}">
                <a16:creationId xmlns:a16="http://schemas.microsoft.com/office/drawing/2014/main" id="{E0D52CF9-146D-3779-8C4C-4BB7F291C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51" y="1093510"/>
            <a:ext cx="3216962" cy="3216962"/>
          </a:xfrm>
          <a:prstGeom prst="rect">
            <a:avLst/>
          </a:prstGeom>
        </p:spPr>
      </p:pic>
    </p:spTree>
    <p:extLst>
      <p:ext uri="{BB962C8B-B14F-4D97-AF65-F5344CB8AC3E}">
        <p14:creationId xmlns:p14="http://schemas.microsoft.com/office/powerpoint/2010/main" val="380619765"/>
      </p:ext>
    </p:extLst>
  </p:cSld>
  <p:clrMapOvr>
    <a:masterClrMapping/>
  </p:clrMapOvr>
  <p:transition spd="slow" advTm="44708">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13781" y="996153"/>
            <a:ext cx="4565484" cy="3046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CA" sz="1600" u="none" strike="noStrike" cap="none" spc="0" normalizeH="0" baseline="0" dirty="0">
                <a:ln>
                  <a:noFill/>
                </a:ln>
                <a:solidFill>
                  <a:srgbClr val="000000"/>
                </a:solidFill>
                <a:effectLst/>
                <a:uFillTx/>
                <a:latin typeface="Avenir Book" panose="02000503020000020003" pitchFamily="2" charset="0"/>
                <a:sym typeface="Arial"/>
              </a:rPr>
              <a:t>We explored </a:t>
            </a:r>
            <a:r>
              <a:rPr kumimoji="0" lang="en-CA" sz="1600" b="1" u="none" strike="noStrike" cap="none" spc="0" normalizeH="0" baseline="0" dirty="0">
                <a:ln>
                  <a:noFill/>
                </a:ln>
                <a:solidFill>
                  <a:srgbClr val="000000"/>
                </a:solidFill>
                <a:effectLst/>
                <a:uFillTx/>
                <a:latin typeface="Avenir Book" panose="02000503020000020003" pitchFamily="2" charset="0"/>
                <a:sym typeface="Arial"/>
              </a:rPr>
              <a:t>strategic planning</a:t>
            </a:r>
            <a:r>
              <a:rPr kumimoji="0" lang="en-CA" sz="1600" u="none" strike="noStrike" cap="none" spc="0" normalizeH="0" baseline="0" dirty="0">
                <a:ln>
                  <a:noFill/>
                </a:ln>
                <a:solidFill>
                  <a:srgbClr val="000000"/>
                </a:solidFill>
                <a:effectLst/>
                <a:uFillTx/>
                <a:latin typeface="Avenir Book" panose="02000503020000020003" pitchFamily="2" charset="0"/>
                <a:sym typeface="Arial"/>
              </a:rPr>
              <a:t>, a process that sets a direction for the whole organization and then chooses tactics from there that support the direction.</a:t>
            </a:r>
          </a:p>
          <a:p>
            <a:pPr marL="0" marR="0" indent="0" algn="l" defTabSz="914400" rtl="0" fontAlgn="auto" latinLnBrk="0" hangingPunct="0">
              <a:lnSpc>
                <a:spcPct val="100000"/>
              </a:lnSpc>
              <a:spcBef>
                <a:spcPts val="0"/>
              </a:spcBef>
              <a:spcAft>
                <a:spcPts val="0"/>
              </a:spcAft>
              <a:buClrTx/>
              <a:buSzTx/>
              <a:buFontTx/>
              <a:buNone/>
              <a:tabLst/>
            </a:pPr>
            <a:endParaRPr lang="en-CA" sz="1600" dirty="0">
              <a:latin typeface="Avenir Book" panose="02000503020000020003" pitchFamily="2" charset="0"/>
            </a:endParaRPr>
          </a:p>
          <a:p>
            <a:pPr marL="0" marR="0" indent="0" algn="l" defTabSz="914400" rtl="0" fontAlgn="auto" latinLnBrk="0" hangingPunct="0">
              <a:lnSpc>
                <a:spcPct val="100000"/>
              </a:lnSpc>
              <a:spcBef>
                <a:spcPts val="0"/>
              </a:spcBef>
              <a:spcAft>
                <a:spcPts val="0"/>
              </a:spcAft>
              <a:buClrTx/>
              <a:buSzTx/>
              <a:buFontTx/>
              <a:buNone/>
              <a:tabLst/>
            </a:pPr>
            <a:r>
              <a:rPr kumimoji="0" lang="en-US" sz="1600" u="none" strike="noStrike" cap="none" spc="0" normalizeH="0" dirty="0">
                <a:ln>
                  <a:noFill/>
                </a:ln>
                <a:solidFill>
                  <a:srgbClr val="000000"/>
                </a:solidFill>
                <a:effectLst/>
                <a:uFillTx/>
                <a:latin typeface="Avenir Book" panose="02000503020000020003" pitchFamily="2" charset="0"/>
                <a:sym typeface="Arial"/>
              </a:rPr>
              <a:t>We identified the key parts of SMART goal statements, and that it’s not always a linear statement through S </a:t>
            </a:r>
            <a:r>
              <a:rPr kumimoji="0" lang="en-US" sz="1600" u="none" strike="noStrike" cap="none" spc="0" normalizeH="0" dirty="0">
                <a:ln>
                  <a:noFill/>
                </a:ln>
                <a:solidFill>
                  <a:srgbClr val="000000"/>
                </a:solidFill>
                <a:effectLst/>
                <a:uFillTx/>
                <a:latin typeface="Avenir Book" panose="02000503020000020003" pitchFamily="2" charset="0"/>
                <a:sym typeface="Wingdings" pitchFamily="2" charset="2"/>
              </a:rPr>
              <a:t> M  A R  T</a:t>
            </a:r>
          </a:p>
          <a:p>
            <a:pPr marL="0" marR="0" indent="0" algn="l" defTabSz="914400" rtl="0" fontAlgn="auto" latinLnBrk="0" hangingPunct="0">
              <a:lnSpc>
                <a:spcPct val="100000"/>
              </a:lnSpc>
              <a:spcBef>
                <a:spcPts val="0"/>
              </a:spcBef>
              <a:spcAft>
                <a:spcPts val="0"/>
              </a:spcAft>
              <a:buClrTx/>
              <a:buSzTx/>
              <a:buFontTx/>
              <a:buNone/>
              <a:tabLst/>
            </a:pPr>
            <a:endParaRPr lang="en-US" sz="1600" dirty="0">
              <a:latin typeface="Avenir Book" panose="02000503020000020003" pitchFamily="2" charset="0"/>
              <a:sym typeface="Wingdings" pitchFamily="2" charset="2"/>
            </a:endParaRPr>
          </a:p>
          <a:p>
            <a:pPr marL="0" marR="0" indent="0" algn="l" defTabSz="914400" rtl="0" fontAlgn="auto" latinLnBrk="0" hangingPunct="0">
              <a:lnSpc>
                <a:spcPct val="100000"/>
              </a:lnSpc>
              <a:spcBef>
                <a:spcPts val="0"/>
              </a:spcBef>
              <a:spcAft>
                <a:spcPts val="0"/>
              </a:spcAft>
              <a:buClrTx/>
              <a:buSzTx/>
              <a:buFontTx/>
              <a:buNone/>
              <a:tabLst/>
            </a:pPr>
            <a:r>
              <a:rPr lang="en-US" sz="1600" dirty="0">
                <a:latin typeface="Avenir Book" panose="02000503020000020003" pitchFamily="2" charset="0"/>
              </a:rPr>
              <a:t>We wrestled with all things we have to pay for in content marketing and how we may handle scarcity.</a:t>
            </a:r>
            <a:endParaRPr lang="en-US" sz="1600" dirty="0">
              <a:latin typeface="Avenir Book" panose="02000503020000020003" pitchFamily="2" charset="0"/>
              <a:sym typeface="Wingdings" pitchFamily="2" charset="2"/>
            </a:endParaRPr>
          </a:p>
        </p:txBody>
      </p:sp>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42441"/>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Day 1 Recap </a:t>
            </a:r>
          </a:p>
        </p:txBody>
      </p:sp>
      <p:pic>
        <p:nvPicPr>
          <p:cNvPr id="12" name="Picture 11">
            <a:extLst>
              <a:ext uri="{FF2B5EF4-FFF2-40B4-BE49-F238E27FC236}">
                <a16:creationId xmlns:a16="http://schemas.microsoft.com/office/drawing/2014/main" id="{A1635107-47DA-AC4B-BD3D-0ED8897EFE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3" name="Shape 66">
            <a:extLst>
              <a:ext uri="{FF2B5EF4-FFF2-40B4-BE49-F238E27FC236}">
                <a16:creationId xmlns:a16="http://schemas.microsoft.com/office/drawing/2014/main" id="{F3F25E6D-C067-484B-81EF-C24B63385187}"/>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5" name="Picture 4" descr="A picture containing text, person, table, indoor&#10;&#10;Description automatically generated">
            <a:extLst>
              <a:ext uri="{FF2B5EF4-FFF2-40B4-BE49-F238E27FC236}">
                <a16:creationId xmlns:a16="http://schemas.microsoft.com/office/drawing/2014/main" id="{55487675-585A-1D1B-A57B-65FC3EE2AC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0" y="996152"/>
            <a:ext cx="3416319" cy="3416319"/>
          </a:xfrm>
          <a:prstGeom prst="rect">
            <a:avLst/>
          </a:prstGeom>
        </p:spPr>
      </p:pic>
    </p:spTree>
    <p:extLst>
      <p:ext uri="{BB962C8B-B14F-4D97-AF65-F5344CB8AC3E}">
        <p14:creationId xmlns:p14="http://schemas.microsoft.com/office/powerpoint/2010/main" val="3821486981"/>
      </p:ext>
    </p:extLst>
  </p:cSld>
  <p:clrMapOvr>
    <a:masterClrMapping/>
  </p:clrMapOvr>
  <p:transition spd="slow" advTm="44708">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13781" y="996153"/>
            <a:ext cx="4565484"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CA" sz="1600" u="none" strike="noStrike" cap="none" spc="0" normalizeH="0" baseline="0" dirty="0">
                <a:ln>
                  <a:noFill/>
                </a:ln>
                <a:solidFill>
                  <a:srgbClr val="000000"/>
                </a:solidFill>
                <a:effectLst/>
                <a:uFillTx/>
                <a:latin typeface="Avenir Book" panose="02000503020000020003" pitchFamily="2" charset="0"/>
                <a:sym typeface="Arial"/>
              </a:rPr>
              <a:t>We developed our presentations and hand-documents on budget.</a:t>
            </a:r>
          </a:p>
          <a:p>
            <a:pPr marL="0" marR="0" indent="0" algn="l" defTabSz="914400" rtl="0" fontAlgn="auto" latinLnBrk="0" hangingPunct="0">
              <a:lnSpc>
                <a:spcPct val="100000"/>
              </a:lnSpc>
              <a:spcBef>
                <a:spcPts val="0"/>
              </a:spcBef>
              <a:spcAft>
                <a:spcPts val="0"/>
              </a:spcAft>
              <a:buClrTx/>
              <a:buSzTx/>
              <a:buFontTx/>
              <a:buNone/>
              <a:tabLst/>
            </a:pPr>
            <a:endParaRPr lang="en-CA" sz="1600" dirty="0">
              <a:latin typeface="Avenir Book" panose="02000503020000020003" pitchFamily="2" charset="0"/>
            </a:endParaRPr>
          </a:p>
          <a:p>
            <a:pPr marL="0" marR="0" indent="0" algn="l" defTabSz="914400" rtl="0" fontAlgn="auto" latinLnBrk="0" hangingPunct="0">
              <a:lnSpc>
                <a:spcPct val="100000"/>
              </a:lnSpc>
              <a:spcBef>
                <a:spcPts val="0"/>
              </a:spcBef>
              <a:spcAft>
                <a:spcPts val="0"/>
              </a:spcAft>
              <a:buClrTx/>
              <a:buSzTx/>
              <a:buFontTx/>
              <a:buNone/>
              <a:tabLst/>
            </a:pPr>
            <a:r>
              <a:rPr lang="en-CA" sz="1600" dirty="0">
                <a:latin typeface="Avenir Book" panose="02000503020000020003" pitchFamily="2" charset="0"/>
                <a:sym typeface="Wingdings" pitchFamily="2" charset="2"/>
              </a:rPr>
              <a:t>We discovered what can make strong or not so strong content through conscious consumption.</a:t>
            </a:r>
            <a:endParaRPr lang="en-US" sz="1600" dirty="0">
              <a:latin typeface="Avenir Book" panose="02000503020000020003" pitchFamily="2" charset="0"/>
              <a:sym typeface="Wingdings" pitchFamily="2" charset="2"/>
            </a:endParaRPr>
          </a:p>
        </p:txBody>
      </p:sp>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42441"/>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Day 1 Recap </a:t>
            </a:r>
          </a:p>
        </p:txBody>
      </p:sp>
      <p:pic>
        <p:nvPicPr>
          <p:cNvPr id="12" name="Picture 11">
            <a:extLst>
              <a:ext uri="{FF2B5EF4-FFF2-40B4-BE49-F238E27FC236}">
                <a16:creationId xmlns:a16="http://schemas.microsoft.com/office/drawing/2014/main" id="{A1635107-47DA-AC4B-BD3D-0ED8897EFE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3" name="Shape 66">
            <a:extLst>
              <a:ext uri="{FF2B5EF4-FFF2-40B4-BE49-F238E27FC236}">
                <a16:creationId xmlns:a16="http://schemas.microsoft.com/office/drawing/2014/main" id="{F3F25E6D-C067-484B-81EF-C24B63385187}"/>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5" name="Picture 4" descr="A picture containing text, person, table, indoor&#10;&#10;Description automatically generated">
            <a:extLst>
              <a:ext uri="{FF2B5EF4-FFF2-40B4-BE49-F238E27FC236}">
                <a16:creationId xmlns:a16="http://schemas.microsoft.com/office/drawing/2014/main" id="{55487675-585A-1D1B-A57B-65FC3EE2AC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0" y="996152"/>
            <a:ext cx="3416319" cy="3416319"/>
          </a:xfrm>
          <a:prstGeom prst="rect">
            <a:avLst/>
          </a:prstGeom>
        </p:spPr>
      </p:pic>
    </p:spTree>
    <p:extLst>
      <p:ext uri="{BB962C8B-B14F-4D97-AF65-F5344CB8AC3E}">
        <p14:creationId xmlns:p14="http://schemas.microsoft.com/office/powerpoint/2010/main" val="3911480460"/>
      </p:ext>
    </p:extLst>
  </p:cSld>
  <p:clrMapOvr>
    <a:masterClrMapping/>
  </p:clrMapOvr>
  <p:transition spd="slow" advTm="44708">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13781" y="996153"/>
            <a:ext cx="4565484" cy="25545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CA" sz="1600" u="none" strike="noStrike" cap="none" spc="0" normalizeH="0" baseline="0" dirty="0">
                <a:ln>
                  <a:noFill/>
                </a:ln>
                <a:solidFill>
                  <a:srgbClr val="000000"/>
                </a:solidFill>
                <a:effectLst/>
                <a:uFillTx/>
                <a:latin typeface="Avenir Book" panose="02000503020000020003" pitchFamily="2" charset="0"/>
                <a:sym typeface="Arial"/>
              </a:rPr>
              <a:t>Learning is a democratic process, and you get a hand in it too! Help shape tomorrow and </a:t>
            </a:r>
            <a:r>
              <a:rPr lang="en-CA" sz="1600" dirty="0">
                <a:latin typeface="Avenir Book" panose="02000503020000020003" pitchFamily="2" charset="0"/>
              </a:rPr>
              <a:t>future classes by sharing three (3) answers:</a:t>
            </a:r>
          </a:p>
          <a:p>
            <a:pPr marL="0" marR="0" indent="0" algn="l" defTabSz="914400" rtl="0" fontAlgn="auto" latinLnBrk="0" hangingPunct="0">
              <a:lnSpc>
                <a:spcPct val="100000"/>
              </a:lnSpc>
              <a:spcBef>
                <a:spcPts val="0"/>
              </a:spcBef>
              <a:spcAft>
                <a:spcPts val="0"/>
              </a:spcAft>
              <a:buClrTx/>
              <a:buSzTx/>
              <a:buFontTx/>
              <a:buNone/>
              <a:tabLst/>
            </a:pPr>
            <a:endParaRPr kumimoji="0" lang="en-CA" sz="1600" u="none" strike="noStrike" cap="none" spc="0" normalizeH="0" baseline="0" dirty="0">
              <a:ln>
                <a:noFill/>
              </a:ln>
              <a:solidFill>
                <a:srgbClr val="000000"/>
              </a:solidFill>
              <a:effectLst/>
              <a:uFillTx/>
              <a:latin typeface="Avenir Book" panose="02000503020000020003" pitchFamily="2" charset="0"/>
              <a:sym typeface="Arial"/>
            </a:endParaRPr>
          </a:p>
          <a:p>
            <a:pPr marL="342900" marR="0" indent="-342900" algn="l" defTabSz="914400" rtl="0" fontAlgn="auto" latinLnBrk="0" hangingPunct="0">
              <a:lnSpc>
                <a:spcPct val="100000"/>
              </a:lnSpc>
              <a:spcBef>
                <a:spcPts val="0"/>
              </a:spcBef>
              <a:spcAft>
                <a:spcPts val="0"/>
              </a:spcAft>
              <a:buClrTx/>
              <a:buSzTx/>
              <a:buFontTx/>
              <a:buAutoNum type="arabicPeriod"/>
              <a:tabLst/>
            </a:pPr>
            <a:r>
              <a:rPr lang="en-CA" sz="1600" dirty="0">
                <a:latin typeface="Avenir Book" panose="02000503020000020003" pitchFamily="2" charset="0"/>
              </a:rPr>
              <a:t>What did you like from today, that you’d like in future classes? </a:t>
            </a:r>
          </a:p>
          <a:p>
            <a:pPr marL="342900" marR="0" indent="-342900" algn="l" defTabSz="914400" rtl="0" fontAlgn="auto" latinLnBrk="0" hangingPunct="0">
              <a:lnSpc>
                <a:spcPct val="100000"/>
              </a:lnSpc>
              <a:spcBef>
                <a:spcPts val="0"/>
              </a:spcBef>
              <a:spcAft>
                <a:spcPts val="0"/>
              </a:spcAft>
              <a:buClrTx/>
              <a:buSzTx/>
              <a:buFontTx/>
              <a:buAutoNum type="arabicPeriod"/>
              <a:tabLst/>
            </a:pPr>
            <a:r>
              <a:rPr kumimoji="0" lang="en-CA" sz="1600" u="none" strike="noStrike" cap="none" spc="0" normalizeH="0" baseline="0" dirty="0">
                <a:ln>
                  <a:noFill/>
                </a:ln>
                <a:solidFill>
                  <a:srgbClr val="000000"/>
                </a:solidFill>
                <a:effectLst/>
                <a:uFillTx/>
                <a:latin typeface="Avenir Book" panose="02000503020000020003" pitchFamily="2" charset="0"/>
                <a:sym typeface="Arial"/>
              </a:rPr>
              <a:t>What didn’t you like from today, that you’d change in future classes?</a:t>
            </a:r>
          </a:p>
          <a:p>
            <a:pPr marL="342900" marR="0" indent="-342900" algn="l" defTabSz="914400" rtl="0" fontAlgn="auto" latinLnBrk="0" hangingPunct="0">
              <a:lnSpc>
                <a:spcPct val="100000"/>
              </a:lnSpc>
              <a:spcBef>
                <a:spcPts val="0"/>
              </a:spcBef>
              <a:spcAft>
                <a:spcPts val="0"/>
              </a:spcAft>
              <a:buClrTx/>
              <a:buSzTx/>
              <a:buFontTx/>
              <a:buAutoNum type="arabicPeriod"/>
              <a:tabLst/>
            </a:pPr>
            <a:r>
              <a:rPr lang="en-CA" sz="1600" dirty="0">
                <a:latin typeface="Avenir Book" panose="02000503020000020003" pitchFamily="2" charset="0"/>
              </a:rPr>
              <a:t>Do you have any other notes or feedback for me?</a:t>
            </a:r>
            <a:endParaRPr kumimoji="0" lang="en-CA" sz="1600" u="none" strike="noStrike" cap="none" spc="0" normalizeH="0" baseline="0" dirty="0">
              <a:ln>
                <a:noFill/>
              </a:ln>
              <a:solidFill>
                <a:srgbClr val="000000"/>
              </a:solidFill>
              <a:effectLst/>
              <a:uFillTx/>
              <a:latin typeface="Avenir Book" panose="02000503020000020003" pitchFamily="2" charset="0"/>
              <a:sym typeface="Arial"/>
            </a:endParaRPr>
          </a:p>
        </p:txBody>
      </p:sp>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42441"/>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Debrief</a:t>
            </a:r>
          </a:p>
        </p:txBody>
      </p:sp>
      <p:pic>
        <p:nvPicPr>
          <p:cNvPr id="12" name="Picture 11">
            <a:extLst>
              <a:ext uri="{FF2B5EF4-FFF2-40B4-BE49-F238E27FC236}">
                <a16:creationId xmlns:a16="http://schemas.microsoft.com/office/drawing/2014/main" id="{A1635107-47DA-AC4B-BD3D-0ED8897EFE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3" name="Shape 66">
            <a:extLst>
              <a:ext uri="{FF2B5EF4-FFF2-40B4-BE49-F238E27FC236}">
                <a16:creationId xmlns:a16="http://schemas.microsoft.com/office/drawing/2014/main" id="{F3F25E6D-C067-484B-81EF-C24B63385187}"/>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5" name="Picture 4" descr="A picture containing text, person, table, indoor&#10;&#10;Description automatically generated">
            <a:extLst>
              <a:ext uri="{FF2B5EF4-FFF2-40B4-BE49-F238E27FC236}">
                <a16:creationId xmlns:a16="http://schemas.microsoft.com/office/drawing/2014/main" id="{55487675-585A-1D1B-A57B-65FC3EE2AC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0" y="996152"/>
            <a:ext cx="3416319" cy="3416319"/>
          </a:xfrm>
          <a:prstGeom prst="rect">
            <a:avLst/>
          </a:prstGeom>
        </p:spPr>
      </p:pic>
    </p:spTree>
    <p:extLst>
      <p:ext uri="{BB962C8B-B14F-4D97-AF65-F5344CB8AC3E}">
        <p14:creationId xmlns:p14="http://schemas.microsoft.com/office/powerpoint/2010/main" val="1256538315"/>
      </p:ext>
    </p:extLst>
  </p:cSld>
  <p:clrMapOvr>
    <a:masterClrMapping/>
  </p:clrMapOvr>
  <p:transition spd="slow" advTm="44708">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extBox 11"/>
          <p:cNvSpPr/>
          <p:nvPr/>
        </p:nvSpPr>
        <p:spPr>
          <a:xfrm>
            <a:off x="4510013" y="1269437"/>
            <a:ext cx="4420213" cy="83099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a:latin typeface="Avenir Book"/>
                <a:ea typeface="Avenir Book"/>
                <a:cs typeface="Avenir Book"/>
                <a:sym typeface="Avenir Book"/>
              </a:defRPr>
            </a:lvl1pPr>
          </a:lstStyle>
          <a:p>
            <a:r>
              <a:rPr lang="en-CA" sz="1600" dirty="0">
                <a:latin typeface="Avenir Book" panose="02000503020000020003" pitchFamily="2" charset="0"/>
              </a:rPr>
              <a:t>Introduction to Buyer Personas </a:t>
            </a:r>
          </a:p>
          <a:p>
            <a:r>
              <a:rPr lang="en-CA" sz="1600" dirty="0">
                <a:latin typeface="Avenir Book" panose="02000503020000020003" pitchFamily="2" charset="0"/>
              </a:rPr>
              <a:t>and Journey Mapping  </a:t>
            </a:r>
          </a:p>
          <a:p>
            <a:endParaRPr lang="en-CA" sz="1600" dirty="0">
              <a:latin typeface="Avenir Book" panose="02000503020000020003" pitchFamily="2" charset="0"/>
            </a:endParaRPr>
          </a:p>
        </p:txBody>
      </p:sp>
      <p:sp>
        <p:nvSpPr>
          <p:cNvPr id="132" name="TextBox 13"/>
          <p:cNvSpPr/>
          <p:nvPr/>
        </p:nvSpPr>
        <p:spPr>
          <a:xfrm>
            <a:off x="4382589" y="2127335"/>
            <a:ext cx="4667280" cy="33855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a:defRPr>
                <a:latin typeface="Avenir Book"/>
                <a:ea typeface="Avenir Book"/>
                <a:cs typeface="Avenir Book"/>
                <a:sym typeface="Avenir Book"/>
              </a:defRPr>
            </a:pPr>
            <a:r>
              <a:rPr lang="en-CA" sz="1600" dirty="0">
                <a:latin typeface="Avenir Book" panose="02000503020000020003" pitchFamily="2" charset="0"/>
              </a:rPr>
              <a:t>Building Effective Personas</a:t>
            </a:r>
          </a:p>
        </p:txBody>
      </p:sp>
      <p:sp>
        <p:nvSpPr>
          <p:cNvPr id="133" name="TextBox 15"/>
          <p:cNvSpPr/>
          <p:nvPr/>
        </p:nvSpPr>
        <p:spPr>
          <a:xfrm>
            <a:off x="4838238" y="2791969"/>
            <a:ext cx="3767928" cy="33855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a:defRPr>
                <a:latin typeface="Avenir Book"/>
                <a:ea typeface="Avenir Book"/>
                <a:cs typeface="Avenir Book"/>
                <a:sym typeface="Avenir Book"/>
              </a:defRPr>
            </a:pPr>
            <a:r>
              <a:rPr lang="en-CA" sz="1600" dirty="0">
                <a:latin typeface="Avenir Book" panose="02000503020000020003" pitchFamily="2" charset="0"/>
              </a:rPr>
              <a:t>Presentation Working Time</a:t>
            </a:r>
          </a:p>
        </p:txBody>
      </p:sp>
      <p:sp>
        <p:nvSpPr>
          <p:cNvPr id="134" name="TextBox 17"/>
          <p:cNvSpPr/>
          <p:nvPr/>
        </p:nvSpPr>
        <p:spPr>
          <a:xfrm>
            <a:off x="4714777" y="4151492"/>
            <a:ext cx="3768919" cy="33855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a:defRPr>
                <a:latin typeface="Avenir Book"/>
                <a:ea typeface="Avenir Book"/>
                <a:cs typeface="Avenir Book"/>
                <a:sym typeface="Avenir Book"/>
              </a:defRPr>
            </a:pPr>
            <a:r>
              <a:rPr lang="en-CA" sz="1600" dirty="0">
                <a:latin typeface="Avenir Book" panose="02000503020000020003" pitchFamily="2" charset="0"/>
              </a:rPr>
              <a:t>Presentations!</a:t>
            </a:r>
            <a:endParaRPr sz="1600" dirty="0">
              <a:latin typeface="Avenir Book" panose="02000503020000020003" pitchFamily="2" charset="0"/>
            </a:endParaRPr>
          </a:p>
        </p:txBody>
      </p:sp>
      <p:sp>
        <p:nvSpPr>
          <p:cNvPr id="136" name="Right Triangle 27"/>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p>
        </p:txBody>
      </p:sp>
      <p:sp>
        <p:nvSpPr>
          <p:cNvPr id="137" name="Right Triangle 28"/>
          <p:cNvSpPr/>
          <p:nvPr/>
        </p:nvSpPr>
        <p:spPr>
          <a:xfrm rot="10800000">
            <a:off x="8390781" y="1765"/>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p>
        </p:txBody>
      </p:sp>
      <p:sp>
        <p:nvSpPr>
          <p:cNvPr id="138" name="Straight Connector 29"/>
          <p:cNvSpPr/>
          <p:nvPr/>
        </p:nvSpPr>
        <p:spPr>
          <a:xfrm>
            <a:off x="8261071" y="0"/>
            <a:ext cx="882929" cy="517431"/>
          </a:xfrm>
          <a:prstGeom prst="line">
            <a:avLst/>
          </a:prstGeom>
          <a:ln>
            <a:solidFill>
              <a:srgbClr val="000000"/>
            </a:solidFill>
          </a:ln>
        </p:spPr>
        <p:txBody>
          <a:bodyPr lIns="45719" rIns="45719"/>
          <a:lstStyle/>
          <a:p>
            <a:endParaRPr/>
          </a:p>
        </p:txBody>
      </p:sp>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l="9076" t="-212" b="212"/>
          <a:stretch/>
        </p:blipFill>
        <p:spPr>
          <a:xfrm>
            <a:off x="-10459" y="0"/>
            <a:ext cx="4499802" cy="5157836"/>
          </a:xfrm>
          <a:prstGeom prst="rect">
            <a:avLst/>
          </a:prstGeom>
        </p:spPr>
      </p:pic>
      <p:sp>
        <p:nvSpPr>
          <p:cNvPr id="15" name="Shape 66">
            <a:extLst>
              <a:ext uri="{FF2B5EF4-FFF2-40B4-BE49-F238E27FC236}">
                <a16:creationId xmlns:a16="http://schemas.microsoft.com/office/drawing/2014/main" id="{1B860A8F-0532-B44C-87FE-669D254230FB}"/>
              </a:ext>
            </a:extLst>
          </p:cNvPr>
          <p:cNvSpPr/>
          <p:nvPr/>
        </p:nvSpPr>
        <p:spPr>
          <a:xfrm>
            <a:off x="5616278" y="1904457"/>
            <a:ext cx="2199901" cy="10501"/>
          </a:xfrm>
          <a:prstGeom prst="line">
            <a:avLst/>
          </a:prstGeom>
          <a:ln>
            <a:solidFill>
              <a:srgbClr val="C00000"/>
            </a:solidFill>
          </a:ln>
        </p:spPr>
        <p:txBody>
          <a:bodyPr lIns="45719" rIns="45719"/>
          <a:lstStyle/>
          <a:p>
            <a:endParaRPr/>
          </a:p>
        </p:txBody>
      </p:sp>
      <p:sp>
        <p:nvSpPr>
          <p:cNvPr id="16" name="Shape 66">
            <a:extLst>
              <a:ext uri="{FF2B5EF4-FFF2-40B4-BE49-F238E27FC236}">
                <a16:creationId xmlns:a16="http://schemas.microsoft.com/office/drawing/2014/main" id="{E6BF5339-5582-FC4F-9ADA-AD84A1C64AFD}"/>
              </a:ext>
            </a:extLst>
          </p:cNvPr>
          <p:cNvSpPr/>
          <p:nvPr/>
        </p:nvSpPr>
        <p:spPr>
          <a:xfrm>
            <a:off x="5568069" y="2544972"/>
            <a:ext cx="2199901" cy="10501"/>
          </a:xfrm>
          <a:prstGeom prst="line">
            <a:avLst/>
          </a:prstGeom>
          <a:ln>
            <a:solidFill>
              <a:srgbClr val="C00000"/>
            </a:solidFill>
          </a:ln>
        </p:spPr>
        <p:txBody>
          <a:bodyPr lIns="45719" rIns="45719"/>
          <a:lstStyle/>
          <a:p>
            <a:endParaRPr/>
          </a:p>
        </p:txBody>
      </p:sp>
      <p:sp>
        <p:nvSpPr>
          <p:cNvPr id="18" name="Shape 66">
            <a:extLst>
              <a:ext uri="{FF2B5EF4-FFF2-40B4-BE49-F238E27FC236}">
                <a16:creationId xmlns:a16="http://schemas.microsoft.com/office/drawing/2014/main" id="{6AB84C7C-CE40-994C-9BBA-E76E99076F6D}"/>
              </a:ext>
            </a:extLst>
          </p:cNvPr>
          <p:cNvSpPr/>
          <p:nvPr/>
        </p:nvSpPr>
        <p:spPr>
          <a:xfrm>
            <a:off x="5536266" y="3342124"/>
            <a:ext cx="2199901" cy="10501"/>
          </a:xfrm>
          <a:prstGeom prst="line">
            <a:avLst/>
          </a:prstGeom>
          <a:ln>
            <a:solidFill>
              <a:srgbClr val="C00000"/>
            </a:solidFill>
          </a:ln>
        </p:spPr>
        <p:txBody>
          <a:bodyPr lIns="45719" rIns="45719"/>
          <a:lstStyle/>
          <a:p>
            <a:endParaRPr/>
          </a:p>
        </p:txBody>
      </p:sp>
      <p:sp>
        <p:nvSpPr>
          <p:cNvPr id="19" name="Shape 65">
            <a:extLst>
              <a:ext uri="{FF2B5EF4-FFF2-40B4-BE49-F238E27FC236}">
                <a16:creationId xmlns:a16="http://schemas.microsoft.com/office/drawing/2014/main" id="{9911D462-4C02-854C-9CE0-404EC9836895}"/>
              </a:ext>
            </a:extLst>
          </p:cNvPr>
          <p:cNvSpPr txBox="1">
            <a:spLocks/>
          </p:cNvSpPr>
          <p:nvPr/>
        </p:nvSpPr>
        <p:spPr>
          <a:xfrm>
            <a:off x="4502232" y="718638"/>
            <a:ext cx="4427994" cy="577722"/>
          </a:xfrm>
          <a:prstGeom prst="rect">
            <a:avLst/>
          </a:prstGeom>
        </p:spPr>
        <p:txBody>
          <a:bodyPr>
            <a:normAutofit/>
          </a:bodyPr>
          <a:lstStyle>
            <a:lvl1pPr marL="0" marR="0" indent="0" algn="r" defTabSz="676655" rtl="0" latinLnBrk="0">
              <a:lnSpc>
                <a:spcPct val="100000"/>
              </a:lnSpc>
              <a:spcBef>
                <a:spcPts val="0"/>
              </a:spcBef>
              <a:spcAft>
                <a:spcPts val="0"/>
              </a:spcAft>
              <a:buClrTx/>
              <a:buSzTx/>
              <a:buFontTx/>
              <a:buNone/>
              <a:tabLst/>
              <a:defRPr sz="2220" b="0" i="0" u="none" strike="noStrike" cap="none" spc="0" baseline="0">
                <a:ln>
                  <a:noFill/>
                </a:ln>
                <a:solidFill>
                  <a:srgbClr val="C00000"/>
                </a:solidFill>
                <a:uFillTx/>
                <a:latin typeface="Avenir Book"/>
                <a:ea typeface="Avenir Book"/>
                <a:cs typeface="Avenir Book"/>
                <a:sym typeface="Avenir Book"/>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algn="ctr" hangingPunct="1"/>
            <a:r>
              <a:rPr lang="en-CA" sz="2400" dirty="0"/>
              <a:t>Day 2 Agenda</a:t>
            </a:r>
          </a:p>
        </p:txBody>
      </p:sp>
      <p:sp>
        <p:nvSpPr>
          <p:cNvPr id="20" name="Shape 66">
            <a:extLst>
              <a:ext uri="{FF2B5EF4-FFF2-40B4-BE49-F238E27FC236}">
                <a16:creationId xmlns:a16="http://schemas.microsoft.com/office/drawing/2014/main" id="{983D82FF-613A-0C45-89C3-41749A1960ED}"/>
              </a:ext>
            </a:extLst>
          </p:cNvPr>
          <p:cNvSpPr/>
          <p:nvPr/>
        </p:nvSpPr>
        <p:spPr>
          <a:xfrm>
            <a:off x="5499287" y="621232"/>
            <a:ext cx="2199901" cy="10501"/>
          </a:xfrm>
          <a:prstGeom prst="line">
            <a:avLst/>
          </a:prstGeom>
          <a:ln>
            <a:solidFill>
              <a:srgbClr val="000000"/>
            </a:solidFill>
          </a:ln>
        </p:spPr>
        <p:txBody>
          <a:bodyPr lIns="45719" rIns="45719"/>
          <a:lstStyle/>
          <a:p>
            <a:endParaRPr/>
          </a:p>
        </p:txBody>
      </p:sp>
      <p:pic>
        <p:nvPicPr>
          <p:cNvPr id="21" name="Picture 20">
            <a:extLst>
              <a:ext uri="{FF2B5EF4-FFF2-40B4-BE49-F238E27FC236}">
                <a16:creationId xmlns:a16="http://schemas.microsoft.com/office/drawing/2014/main" id="{17986A49-D812-0440-B809-4581D2706D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2" name="Shape 66">
            <a:extLst>
              <a:ext uri="{FF2B5EF4-FFF2-40B4-BE49-F238E27FC236}">
                <a16:creationId xmlns:a16="http://schemas.microsoft.com/office/drawing/2014/main" id="{91CEC185-029A-E24D-0B4A-D9D122E7D720}"/>
              </a:ext>
            </a:extLst>
          </p:cNvPr>
          <p:cNvSpPr/>
          <p:nvPr/>
        </p:nvSpPr>
        <p:spPr>
          <a:xfrm>
            <a:off x="5568069" y="3965753"/>
            <a:ext cx="2199901" cy="10501"/>
          </a:xfrm>
          <a:prstGeom prst="line">
            <a:avLst/>
          </a:prstGeom>
          <a:ln>
            <a:solidFill>
              <a:srgbClr val="C00000"/>
            </a:solidFill>
          </a:ln>
        </p:spPr>
        <p:txBody>
          <a:bodyPr lIns="45719" rIns="45719"/>
          <a:lstStyle/>
          <a:p>
            <a:endParaRPr/>
          </a:p>
        </p:txBody>
      </p:sp>
      <p:sp>
        <p:nvSpPr>
          <p:cNvPr id="3" name="TextBox 15">
            <a:extLst>
              <a:ext uri="{FF2B5EF4-FFF2-40B4-BE49-F238E27FC236}">
                <a16:creationId xmlns:a16="http://schemas.microsoft.com/office/drawing/2014/main" id="{2A4D15AD-5931-09E3-B015-A73740E2EA76}"/>
              </a:ext>
            </a:extLst>
          </p:cNvPr>
          <p:cNvSpPr/>
          <p:nvPr/>
        </p:nvSpPr>
        <p:spPr>
          <a:xfrm>
            <a:off x="4699349" y="3468423"/>
            <a:ext cx="3767928" cy="33855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a:defRPr>
                <a:latin typeface="Avenir Book"/>
                <a:ea typeface="Avenir Book"/>
                <a:cs typeface="Avenir Book"/>
                <a:sym typeface="Avenir Book"/>
              </a:defRPr>
            </a:pPr>
            <a:r>
              <a:rPr lang="en-CA" sz="1600" dirty="0">
                <a:latin typeface="Avenir Book" panose="02000503020000020003" pitchFamily="2" charset="0"/>
              </a:rPr>
              <a:t>Matching Content to Buyer to Journey</a:t>
            </a:r>
          </a:p>
        </p:txBody>
      </p:sp>
    </p:spTree>
    <p:extLst>
      <p:ext uri="{BB962C8B-B14F-4D97-AF65-F5344CB8AC3E}">
        <p14:creationId xmlns:p14="http://schemas.microsoft.com/office/powerpoint/2010/main" val="112085760"/>
      </p:ext>
    </p:extLst>
  </p:cSld>
  <p:clrMapOvr>
    <a:masterClrMapping/>
  </p:clrMapOvr>
  <p:transition spd="slow" advTm="13458">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90A2E9-CEAE-8C4F-AB4E-2B4DD18B9BA6}"/>
              </a:ext>
            </a:extLst>
          </p:cNvPr>
          <p:cNvSpPr/>
          <p:nvPr/>
        </p:nvSpPr>
        <p:spPr>
          <a:xfrm>
            <a:off x="0" y="1046922"/>
            <a:ext cx="9144000" cy="30214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6" name="TextBox 15">
            <a:extLst>
              <a:ext uri="{FF2B5EF4-FFF2-40B4-BE49-F238E27FC236}">
                <a16:creationId xmlns:a16="http://schemas.microsoft.com/office/drawing/2014/main" id="{CF9FA653-8C12-CA44-93A9-47665A0B4D6A}"/>
              </a:ext>
            </a:extLst>
          </p:cNvPr>
          <p:cNvSpPr txBox="1"/>
          <p:nvPr/>
        </p:nvSpPr>
        <p:spPr>
          <a:xfrm>
            <a:off x="981455" y="1331591"/>
            <a:ext cx="7181090" cy="1754326"/>
          </a:xfrm>
          <a:prstGeom prst="rect">
            <a:avLst/>
          </a:prstGeom>
          <a:noFill/>
        </p:spPr>
        <p:txBody>
          <a:bodyPr wrap="square" rtlCol="0">
            <a:spAutoFit/>
          </a:bodyPr>
          <a:lstStyle/>
          <a:p>
            <a:pPr algn="ctr"/>
            <a:r>
              <a:rPr lang="en-US" sz="5400" b="1" dirty="0">
                <a:solidFill>
                  <a:schemeClr val="bg1"/>
                </a:solidFill>
                <a:latin typeface="Avenir Black" panose="02000503020000020003" pitchFamily="2" charset="0"/>
                <a:ea typeface="Avenir Black" charset="0"/>
                <a:cs typeface="Avenir Black" charset="0"/>
              </a:rPr>
              <a:t>Content Marketing Planning &amp; Analysis</a:t>
            </a:r>
          </a:p>
        </p:txBody>
      </p:sp>
      <p:pic>
        <p:nvPicPr>
          <p:cNvPr id="17" name="Picture 16">
            <a:extLst>
              <a:ext uri="{FF2B5EF4-FFF2-40B4-BE49-F238E27FC236}">
                <a16:creationId xmlns:a16="http://schemas.microsoft.com/office/drawing/2014/main" id="{CE84BBD0-6D34-4D4F-8347-E2384349E8AA}"/>
              </a:ext>
            </a:extLst>
          </p:cNvPr>
          <p:cNvPicPr>
            <a:picLocks noChangeAspect="1"/>
          </p:cNvPicPr>
          <p:nvPr/>
        </p:nvPicPr>
        <p:blipFill>
          <a:blip r:embed="rId2"/>
          <a:stretch>
            <a:fillRect/>
          </a:stretch>
        </p:blipFill>
        <p:spPr>
          <a:xfrm>
            <a:off x="5210648" y="242094"/>
            <a:ext cx="3565385" cy="484188"/>
          </a:xfrm>
          <a:prstGeom prst="rect">
            <a:avLst/>
          </a:prstGeom>
        </p:spPr>
      </p:pic>
      <p:cxnSp>
        <p:nvCxnSpPr>
          <p:cNvPr id="18" name="Straight Connector 17">
            <a:extLst>
              <a:ext uri="{FF2B5EF4-FFF2-40B4-BE49-F238E27FC236}">
                <a16:creationId xmlns:a16="http://schemas.microsoft.com/office/drawing/2014/main" id="{067D74BB-E28D-8747-AA1B-B536896D9E73}"/>
              </a:ext>
            </a:extLst>
          </p:cNvPr>
          <p:cNvCxnSpPr/>
          <p:nvPr/>
        </p:nvCxnSpPr>
        <p:spPr>
          <a:xfrm>
            <a:off x="-185529" y="4147933"/>
            <a:ext cx="9528313" cy="0"/>
          </a:xfrm>
          <a:prstGeom prst="line">
            <a:avLst/>
          </a:prstGeom>
          <a:noFill/>
          <a:ln w="25400" cap="flat">
            <a:solidFill>
              <a:schemeClr val="tx1"/>
            </a:solidFill>
            <a:prstDash val="solid"/>
            <a:round/>
          </a:ln>
          <a:effectLst>
            <a:outerShdw blurRad="38100" dist="20000" dir="5400000" rotWithShape="0">
              <a:srgbClr val="000000">
                <a:alpha val="0"/>
              </a:srgbClr>
            </a:outerShdw>
          </a:effectLst>
          <a:sp3d/>
        </p:spPr>
        <p:style>
          <a:lnRef idx="0">
            <a:scrgbClr r="0" g="0" b="0"/>
          </a:lnRef>
          <a:fillRef idx="0">
            <a:scrgbClr r="0" g="0" b="0"/>
          </a:fillRef>
          <a:effectRef idx="0">
            <a:scrgbClr r="0" g="0" b="0"/>
          </a:effectRef>
          <a:fontRef idx="none"/>
        </p:style>
      </p:cxnSp>
      <p:sp>
        <p:nvSpPr>
          <p:cNvPr id="2" name="Shape 65">
            <a:extLst>
              <a:ext uri="{FF2B5EF4-FFF2-40B4-BE49-F238E27FC236}">
                <a16:creationId xmlns:a16="http://schemas.microsoft.com/office/drawing/2014/main" id="{C2CACB25-AE5F-0A2A-609C-C7D9C31B0C64}"/>
              </a:ext>
            </a:extLst>
          </p:cNvPr>
          <p:cNvSpPr txBox="1">
            <a:spLocks/>
          </p:cNvSpPr>
          <p:nvPr/>
        </p:nvSpPr>
        <p:spPr>
          <a:xfrm>
            <a:off x="2358003" y="3339894"/>
            <a:ext cx="4427994" cy="577722"/>
          </a:xfrm>
          <a:prstGeom prst="rect">
            <a:avLst/>
          </a:prstGeom>
        </p:spPr>
        <p:txBody>
          <a:bodyPr>
            <a:normAutofit/>
          </a:bodyPr>
          <a:lstStyle>
            <a:lvl1pPr marL="0" marR="0" indent="0" algn="r" defTabSz="676655" rtl="0" latinLnBrk="0">
              <a:lnSpc>
                <a:spcPct val="100000"/>
              </a:lnSpc>
              <a:spcBef>
                <a:spcPts val="0"/>
              </a:spcBef>
              <a:spcAft>
                <a:spcPts val="0"/>
              </a:spcAft>
              <a:buClrTx/>
              <a:buSzTx/>
              <a:buFontTx/>
              <a:buNone/>
              <a:tabLst/>
              <a:defRPr sz="2220" b="0" i="0" u="none" strike="noStrike" cap="none" spc="0" baseline="0">
                <a:ln>
                  <a:noFill/>
                </a:ln>
                <a:solidFill>
                  <a:srgbClr val="C00000"/>
                </a:solidFill>
                <a:uFillTx/>
                <a:latin typeface="Avenir Book"/>
                <a:ea typeface="Avenir Book"/>
                <a:cs typeface="Avenir Book"/>
                <a:sym typeface="Avenir Book"/>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algn="ctr" hangingPunct="1"/>
            <a:r>
              <a:rPr lang="en-CA" sz="2400" dirty="0">
                <a:solidFill>
                  <a:schemeClr val="bg1"/>
                </a:solidFill>
              </a:rPr>
              <a:t>Day 2 Synchronous Session </a:t>
            </a:r>
          </a:p>
        </p:txBody>
      </p:sp>
    </p:spTree>
    <p:extLst>
      <p:ext uri="{BB962C8B-B14F-4D97-AF65-F5344CB8AC3E}">
        <p14:creationId xmlns:p14="http://schemas.microsoft.com/office/powerpoint/2010/main" val="1559311503"/>
      </p:ext>
    </p:extLst>
  </p:cSld>
  <p:clrMapOvr>
    <a:masterClrMapping/>
  </p:clrMapOvr>
  <p:transition spd="slow" advTm="8894">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extBox 11"/>
          <p:cNvSpPr/>
          <p:nvPr/>
        </p:nvSpPr>
        <p:spPr>
          <a:xfrm>
            <a:off x="4491629" y="1420146"/>
            <a:ext cx="4420213" cy="58477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a:latin typeface="Avenir Book"/>
                <a:ea typeface="Avenir Book"/>
                <a:cs typeface="Avenir Book"/>
                <a:sym typeface="Avenir Book"/>
              </a:defRPr>
            </a:lvl1pPr>
          </a:lstStyle>
          <a:p>
            <a:r>
              <a:rPr lang="en-CA" sz="1600" dirty="0">
                <a:latin typeface="Avenir Book" panose="02000503020000020003" pitchFamily="2" charset="0"/>
              </a:rPr>
              <a:t>A 10 minute break every 50 minutes</a:t>
            </a:r>
          </a:p>
          <a:p>
            <a:endParaRPr lang="en-CA" sz="1600" dirty="0">
              <a:latin typeface="Avenir Book" panose="02000503020000020003" pitchFamily="2" charset="0"/>
            </a:endParaRPr>
          </a:p>
        </p:txBody>
      </p:sp>
      <p:sp>
        <p:nvSpPr>
          <p:cNvPr id="132" name="TextBox 13"/>
          <p:cNvSpPr/>
          <p:nvPr/>
        </p:nvSpPr>
        <p:spPr>
          <a:xfrm>
            <a:off x="4382589" y="2127335"/>
            <a:ext cx="4667280" cy="33855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a:defRPr>
                <a:latin typeface="Avenir Book"/>
                <a:ea typeface="Avenir Book"/>
                <a:cs typeface="Avenir Book"/>
                <a:sym typeface="Avenir Book"/>
              </a:defRPr>
            </a:pPr>
            <a:r>
              <a:rPr lang="en-CA" sz="1600" dirty="0">
                <a:latin typeface="Avenir Book" panose="02000503020000020003" pitchFamily="2" charset="0"/>
              </a:rPr>
              <a:t>A 45 minute lunch (when we want it)</a:t>
            </a:r>
          </a:p>
        </p:txBody>
      </p:sp>
      <p:sp>
        <p:nvSpPr>
          <p:cNvPr id="133" name="TextBox 15"/>
          <p:cNvSpPr/>
          <p:nvPr/>
        </p:nvSpPr>
        <p:spPr>
          <a:xfrm>
            <a:off x="4784056" y="3452711"/>
            <a:ext cx="3767928" cy="33855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a:defRPr>
                <a:latin typeface="Avenir Book"/>
                <a:ea typeface="Avenir Book"/>
                <a:cs typeface="Avenir Book"/>
                <a:sym typeface="Avenir Book"/>
              </a:defRPr>
            </a:pPr>
            <a:r>
              <a:rPr lang="en-CA" sz="1600" dirty="0">
                <a:latin typeface="Avenir Book" panose="02000503020000020003" pitchFamily="2" charset="0"/>
              </a:rPr>
              <a:t>Interactive activities and exercises</a:t>
            </a:r>
          </a:p>
        </p:txBody>
      </p:sp>
      <p:sp>
        <p:nvSpPr>
          <p:cNvPr id="134" name="TextBox 17"/>
          <p:cNvSpPr/>
          <p:nvPr/>
        </p:nvSpPr>
        <p:spPr>
          <a:xfrm>
            <a:off x="4831769" y="2849335"/>
            <a:ext cx="3768919" cy="33855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a:defRPr>
                <a:latin typeface="Avenir Book"/>
                <a:ea typeface="Avenir Book"/>
                <a:cs typeface="Avenir Book"/>
                <a:sym typeface="Avenir Book"/>
              </a:defRPr>
            </a:pPr>
            <a:r>
              <a:rPr lang="en-CA" sz="1600" dirty="0">
                <a:latin typeface="Avenir Book" panose="02000503020000020003" pitchFamily="2" charset="0"/>
              </a:rPr>
              <a:t>Lecture</a:t>
            </a:r>
            <a:endParaRPr sz="1600" dirty="0">
              <a:latin typeface="Avenir Book" panose="02000503020000020003" pitchFamily="2" charset="0"/>
            </a:endParaRPr>
          </a:p>
        </p:txBody>
      </p:sp>
      <p:sp>
        <p:nvSpPr>
          <p:cNvPr id="136" name="Right Triangle 27"/>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p>
        </p:txBody>
      </p:sp>
      <p:sp>
        <p:nvSpPr>
          <p:cNvPr id="137" name="Right Triangle 28"/>
          <p:cNvSpPr/>
          <p:nvPr/>
        </p:nvSpPr>
        <p:spPr>
          <a:xfrm rot="10800000">
            <a:off x="8390781" y="1765"/>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p>
        </p:txBody>
      </p:sp>
      <p:sp>
        <p:nvSpPr>
          <p:cNvPr id="138" name="Straight Connector 29"/>
          <p:cNvSpPr/>
          <p:nvPr/>
        </p:nvSpPr>
        <p:spPr>
          <a:xfrm>
            <a:off x="8261071" y="0"/>
            <a:ext cx="882929" cy="517431"/>
          </a:xfrm>
          <a:prstGeom prst="line">
            <a:avLst/>
          </a:prstGeom>
          <a:ln>
            <a:solidFill>
              <a:srgbClr val="000000"/>
            </a:solidFill>
          </a:ln>
        </p:spPr>
        <p:txBody>
          <a:bodyPr lIns="45719" rIns="45719"/>
          <a:lstStyle/>
          <a:p>
            <a:endParaRPr/>
          </a:p>
        </p:txBody>
      </p:sp>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l="9076" t="-212" b="212"/>
          <a:stretch/>
        </p:blipFill>
        <p:spPr>
          <a:xfrm>
            <a:off x="-10459" y="0"/>
            <a:ext cx="4499802" cy="5157836"/>
          </a:xfrm>
          <a:prstGeom prst="rect">
            <a:avLst/>
          </a:prstGeom>
        </p:spPr>
      </p:pic>
      <p:sp>
        <p:nvSpPr>
          <p:cNvPr id="19" name="Shape 65">
            <a:extLst>
              <a:ext uri="{FF2B5EF4-FFF2-40B4-BE49-F238E27FC236}">
                <a16:creationId xmlns:a16="http://schemas.microsoft.com/office/drawing/2014/main" id="{9911D462-4C02-854C-9CE0-404EC9836895}"/>
              </a:ext>
            </a:extLst>
          </p:cNvPr>
          <p:cNvSpPr txBox="1">
            <a:spLocks/>
          </p:cNvSpPr>
          <p:nvPr/>
        </p:nvSpPr>
        <p:spPr>
          <a:xfrm>
            <a:off x="4502232" y="718638"/>
            <a:ext cx="4427994" cy="577722"/>
          </a:xfrm>
          <a:prstGeom prst="rect">
            <a:avLst/>
          </a:prstGeom>
        </p:spPr>
        <p:txBody>
          <a:bodyPr>
            <a:normAutofit/>
          </a:bodyPr>
          <a:lstStyle>
            <a:lvl1pPr marL="0" marR="0" indent="0" algn="r" defTabSz="676655" rtl="0" latinLnBrk="0">
              <a:lnSpc>
                <a:spcPct val="100000"/>
              </a:lnSpc>
              <a:spcBef>
                <a:spcPts val="0"/>
              </a:spcBef>
              <a:spcAft>
                <a:spcPts val="0"/>
              </a:spcAft>
              <a:buClrTx/>
              <a:buSzTx/>
              <a:buFontTx/>
              <a:buNone/>
              <a:tabLst/>
              <a:defRPr sz="2220" b="0" i="0" u="none" strike="noStrike" cap="none" spc="0" baseline="0">
                <a:ln>
                  <a:noFill/>
                </a:ln>
                <a:solidFill>
                  <a:srgbClr val="C00000"/>
                </a:solidFill>
                <a:uFillTx/>
                <a:latin typeface="Avenir Book"/>
                <a:ea typeface="Avenir Book"/>
                <a:cs typeface="Avenir Book"/>
                <a:sym typeface="Avenir Book"/>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algn="ctr" hangingPunct="1"/>
            <a:r>
              <a:rPr lang="en-CA" sz="2400" dirty="0"/>
              <a:t>Our days will always consist of</a:t>
            </a:r>
          </a:p>
        </p:txBody>
      </p:sp>
      <p:sp>
        <p:nvSpPr>
          <p:cNvPr id="20" name="Shape 66">
            <a:extLst>
              <a:ext uri="{FF2B5EF4-FFF2-40B4-BE49-F238E27FC236}">
                <a16:creationId xmlns:a16="http://schemas.microsoft.com/office/drawing/2014/main" id="{983D82FF-613A-0C45-89C3-41749A1960ED}"/>
              </a:ext>
            </a:extLst>
          </p:cNvPr>
          <p:cNvSpPr/>
          <p:nvPr/>
        </p:nvSpPr>
        <p:spPr>
          <a:xfrm>
            <a:off x="5499287" y="621232"/>
            <a:ext cx="2199901" cy="10501"/>
          </a:xfrm>
          <a:prstGeom prst="line">
            <a:avLst/>
          </a:prstGeom>
          <a:ln>
            <a:solidFill>
              <a:srgbClr val="000000"/>
            </a:solidFill>
          </a:ln>
        </p:spPr>
        <p:txBody>
          <a:bodyPr lIns="45719" rIns="45719"/>
          <a:lstStyle/>
          <a:p>
            <a:endParaRPr/>
          </a:p>
        </p:txBody>
      </p:sp>
      <p:pic>
        <p:nvPicPr>
          <p:cNvPr id="21" name="Picture 20">
            <a:extLst>
              <a:ext uri="{FF2B5EF4-FFF2-40B4-BE49-F238E27FC236}">
                <a16:creationId xmlns:a16="http://schemas.microsoft.com/office/drawing/2014/main" id="{17986A49-D812-0440-B809-4581D2706D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3" name="TextBox 15">
            <a:extLst>
              <a:ext uri="{FF2B5EF4-FFF2-40B4-BE49-F238E27FC236}">
                <a16:creationId xmlns:a16="http://schemas.microsoft.com/office/drawing/2014/main" id="{2A4D15AD-5931-09E3-B015-A73740E2EA76}"/>
              </a:ext>
            </a:extLst>
          </p:cNvPr>
          <p:cNvSpPr/>
          <p:nvPr/>
        </p:nvSpPr>
        <p:spPr>
          <a:xfrm>
            <a:off x="4817771" y="4111483"/>
            <a:ext cx="3767928" cy="33855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a:defRPr>
                <a:latin typeface="Avenir Book"/>
                <a:ea typeface="Avenir Book"/>
                <a:cs typeface="Avenir Book"/>
                <a:sym typeface="Avenir Book"/>
              </a:defRPr>
            </a:pPr>
            <a:r>
              <a:rPr lang="en-CA" sz="1600" dirty="0">
                <a:latin typeface="Avenir Book" panose="02000503020000020003" pitchFamily="2" charset="0"/>
              </a:rPr>
              <a:t>Work time for the presentation</a:t>
            </a:r>
          </a:p>
        </p:txBody>
      </p:sp>
    </p:spTree>
    <p:extLst>
      <p:ext uri="{BB962C8B-B14F-4D97-AF65-F5344CB8AC3E}">
        <p14:creationId xmlns:p14="http://schemas.microsoft.com/office/powerpoint/2010/main" val="1715491745"/>
      </p:ext>
    </p:extLst>
  </p:cSld>
  <p:clrMapOvr>
    <a:masterClrMapping/>
  </p:clrMapOvr>
  <p:transition spd="slow" advTm="13458">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extBox 11"/>
          <p:cNvSpPr/>
          <p:nvPr/>
        </p:nvSpPr>
        <p:spPr>
          <a:xfrm>
            <a:off x="4491629" y="1420146"/>
            <a:ext cx="4420213" cy="230832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a:latin typeface="Avenir Book"/>
                <a:ea typeface="Avenir Book"/>
                <a:cs typeface="Avenir Book"/>
                <a:sym typeface="Avenir Book"/>
              </a:defRPr>
            </a:lvl1pPr>
          </a:lstStyle>
          <a:p>
            <a:r>
              <a:rPr lang="en-CA" sz="1600" b="1" dirty="0">
                <a:latin typeface="Avenir Book" panose="02000503020000020003" pitchFamily="2" charset="0"/>
              </a:rPr>
              <a:t>Please share </a:t>
            </a:r>
            <a:endParaRPr lang="en-CA" sz="1600" dirty="0">
              <a:latin typeface="Avenir Book" panose="02000503020000020003" pitchFamily="2" charset="0"/>
            </a:endParaRPr>
          </a:p>
          <a:p>
            <a:endParaRPr lang="en-CA" sz="1600" dirty="0">
              <a:latin typeface="Avenir Book" panose="02000503020000020003" pitchFamily="2" charset="0"/>
            </a:endParaRPr>
          </a:p>
          <a:p>
            <a:r>
              <a:rPr lang="en-CA" sz="1600" dirty="0">
                <a:latin typeface="Avenir Book" panose="02000503020000020003" pitchFamily="2" charset="0"/>
              </a:rPr>
              <a:t>How you’re feeling about today,</a:t>
            </a:r>
          </a:p>
          <a:p>
            <a:endParaRPr lang="en-CA" sz="1600" dirty="0">
              <a:latin typeface="Avenir Book" panose="02000503020000020003" pitchFamily="2" charset="0"/>
            </a:endParaRPr>
          </a:p>
          <a:p>
            <a:r>
              <a:rPr lang="en-CA" sz="1600" dirty="0">
                <a:latin typeface="Avenir Book" panose="02000503020000020003" pitchFamily="2" charset="0"/>
              </a:rPr>
              <a:t>One thing about digital marketing interesting to you, and</a:t>
            </a:r>
          </a:p>
          <a:p>
            <a:endParaRPr lang="en-CA" sz="1600" dirty="0">
              <a:latin typeface="Avenir Book" panose="02000503020000020003" pitchFamily="2" charset="0"/>
            </a:endParaRPr>
          </a:p>
          <a:p>
            <a:r>
              <a:rPr lang="en-CA" sz="1600" dirty="0">
                <a:latin typeface="Avenir Book" panose="02000503020000020003" pitchFamily="2" charset="0"/>
              </a:rPr>
              <a:t>Something you hope we explore today.</a:t>
            </a:r>
          </a:p>
          <a:p>
            <a:endParaRPr lang="en-CA" sz="1600" dirty="0">
              <a:latin typeface="Avenir Book" panose="02000503020000020003" pitchFamily="2" charset="0"/>
            </a:endParaRPr>
          </a:p>
        </p:txBody>
      </p:sp>
      <p:sp>
        <p:nvSpPr>
          <p:cNvPr id="136" name="Right Triangle 27"/>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p>
        </p:txBody>
      </p:sp>
      <p:sp>
        <p:nvSpPr>
          <p:cNvPr id="137" name="Right Triangle 28"/>
          <p:cNvSpPr/>
          <p:nvPr/>
        </p:nvSpPr>
        <p:spPr>
          <a:xfrm rot="10800000">
            <a:off x="8390781" y="1765"/>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p>
        </p:txBody>
      </p:sp>
      <p:sp>
        <p:nvSpPr>
          <p:cNvPr id="138" name="Straight Connector 29"/>
          <p:cNvSpPr/>
          <p:nvPr/>
        </p:nvSpPr>
        <p:spPr>
          <a:xfrm>
            <a:off x="8261071" y="0"/>
            <a:ext cx="882929" cy="517431"/>
          </a:xfrm>
          <a:prstGeom prst="line">
            <a:avLst/>
          </a:prstGeom>
          <a:ln>
            <a:solidFill>
              <a:srgbClr val="000000"/>
            </a:solidFill>
          </a:ln>
        </p:spPr>
        <p:txBody>
          <a:bodyPr lIns="45719" rIns="45719"/>
          <a:lstStyle/>
          <a:p>
            <a:endParaRP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rcRect l="6379" r="6379"/>
          <a:stretch/>
        </p:blipFill>
        <p:spPr>
          <a:xfrm>
            <a:off x="-10459" y="0"/>
            <a:ext cx="4499802" cy="5157836"/>
          </a:xfrm>
          <a:prstGeom prst="rect">
            <a:avLst/>
          </a:prstGeom>
        </p:spPr>
      </p:pic>
      <p:sp>
        <p:nvSpPr>
          <p:cNvPr id="19" name="Shape 65">
            <a:extLst>
              <a:ext uri="{FF2B5EF4-FFF2-40B4-BE49-F238E27FC236}">
                <a16:creationId xmlns:a16="http://schemas.microsoft.com/office/drawing/2014/main" id="{9911D462-4C02-854C-9CE0-404EC9836895}"/>
              </a:ext>
            </a:extLst>
          </p:cNvPr>
          <p:cNvSpPr txBox="1">
            <a:spLocks/>
          </p:cNvSpPr>
          <p:nvPr/>
        </p:nvSpPr>
        <p:spPr>
          <a:xfrm>
            <a:off x="4502232" y="718638"/>
            <a:ext cx="4427994" cy="577722"/>
          </a:xfrm>
          <a:prstGeom prst="rect">
            <a:avLst/>
          </a:prstGeom>
        </p:spPr>
        <p:txBody>
          <a:bodyPr>
            <a:normAutofit/>
          </a:bodyPr>
          <a:lstStyle>
            <a:lvl1pPr marL="0" marR="0" indent="0" algn="r" defTabSz="676655" rtl="0" latinLnBrk="0">
              <a:lnSpc>
                <a:spcPct val="100000"/>
              </a:lnSpc>
              <a:spcBef>
                <a:spcPts val="0"/>
              </a:spcBef>
              <a:spcAft>
                <a:spcPts val="0"/>
              </a:spcAft>
              <a:buClrTx/>
              <a:buSzTx/>
              <a:buFontTx/>
              <a:buNone/>
              <a:tabLst/>
              <a:defRPr sz="2220" b="0" i="0" u="none" strike="noStrike" cap="none" spc="0" baseline="0">
                <a:ln>
                  <a:noFill/>
                </a:ln>
                <a:solidFill>
                  <a:srgbClr val="C00000"/>
                </a:solidFill>
                <a:uFillTx/>
                <a:latin typeface="Avenir Book"/>
                <a:ea typeface="Avenir Book"/>
                <a:cs typeface="Avenir Book"/>
                <a:sym typeface="Avenir Book"/>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algn="ctr" hangingPunct="1"/>
            <a:r>
              <a:rPr lang="en-CA" sz="2400" dirty="0"/>
              <a:t>Before we get started...</a:t>
            </a:r>
          </a:p>
        </p:txBody>
      </p:sp>
      <p:sp>
        <p:nvSpPr>
          <p:cNvPr id="20" name="Shape 66">
            <a:extLst>
              <a:ext uri="{FF2B5EF4-FFF2-40B4-BE49-F238E27FC236}">
                <a16:creationId xmlns:a16="http://schemas.microsoft.com/office/drawing/2014/main" id="{983D82FF-613A-0C45-89C3-41749A1960ED}"/>
              </a:ext>
            </a:extLst>
          </p:cNvPr>
          <p:cNvSpPr/>
          <p:nvPr/>
        </p:nvSpPr>
        <p:spPr>
          <a:xfrm>
            <a:off x="5499287" y="621232"/>
            <a:ext cx="2199901" cy="10501"/>
          </a:xfrm>
          <a:prstGeom prst="line">
            <a:avLst/>
          </a:prstGeom>
          <a:ln>
            <a:solidFill>
              <a:srgbClr val="000000"/>
            </a:solidFill>
          </a:ln>
        </p:spPr>
        <p:txBody>
          <a:bodyPr lIns="45719" rIns="45719"/>
          <a:lstStyle/>
          <a:p>
            <a:endParaRPr/>
          </a:p>
        </p:txBody>
      </p:sp>
      <p:pic>
        <p:nvPicPr>
          <p:cNvPr id="21" name="Picture 20">
            <a:extLst>
              <a:ext uri="{FF2B5EF4-FFF2-40B4-BE49-F238E27FC236}">
                <a16:creationId xmlns:a16="http://schemas.microsoft.com/office/drawing/2014/main" id="{17986A49-D812-0440-B809-4581D2706D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Tree>
    <p:extLst>
      <p:ext uri="{BB962C8B-B14F-4D97-AF65-F5344CB8AC3E}">
        <p14:creationId xmlns:p14="http://schemas.microsoft.com/office/powerpoint/2010/main" val="2025253716"/>
      </p:ext>
    </p:extLst>
  </p:cSld>
  <p:clrMapOvr>
    <a:masterClrMapping/>
  </p:clrMapOvr>
  <p:transition spd="slow" advTm="13458">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369" y="1654483"/>
            <a:ext cx="7315261"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CA" sz="2700" u="none" strike="noStrike" cap="none" spc="0" normalizeH="0" baseline="0" dirty="0">
                <a:ln>
                  <a:noFill/>
                </a:ln>
                <a:solidFill>
                  <a:srgbClr val="000000"/>
                </a:solidFill>
                <a:effectLst/>
                <a:uFillTx/>
                <a:latin typeface="Avenir Book" panose="02000503020000020003" pitchFamily="2" charset="0"/>
                <a:sym typeface="Arial"/>
              </a:rPr>
              <a:t>Is there anything you feel we should review, or any questions you may have?</a:t>
            </a:r>
            <a:endParaRPr kumimoji="0" lang="en-US" sz="2700" u="none" strike="noStrike" cap="none" spc="0" normalizeH="0" dirty="0">
              <a:ln>
                <a:noFill/>
              </a:ln>
              <a:solidFill>
                <a:srgbClr val="000000"/>
              </a:solidFill>
              <a:effectLst/>
              <a:uFillTx/>
              <a:latin typeface="Avenir Book" panose="02000503020000020003" pitchFamily="2" charset="0"/>
              <a:sym typeface="Arial"/>
            </a:endParaRPr>
          </a:p>
        </p:txBody>
      </p:sp>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42441"/>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Check in:</a:t>
            </a:r>
          </a:p>
        </p:txBody>
      </p:sp>
      <p:pic>
        <p:nvPicPr>
          <p:cNvPr id="12" name="Picture 11">
            <a:extLst>
              <a:ext uri="{FF2B5EF4-FFF2-40B4-BE49-F238E27FC236}">
                <a16:creationId xmlns:a16="http://schemas.microsoft.com/office/drawing/2014/main" id="{A1635107-47DA-AC4B-BD3D-0ED8897EFE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3" name="Shape 66">
            <a:extLst>
              <a:ext uri="{FF2B5EF4-FFF2-40B4-BE49-F238E27FC236}">
                <a16:creationId xmlns:a16="http://schemas.microsoft.com/office/drawing/2014/main" id="{F3F25E6D-C067-484B-81EF-C24B63385187}"/>
              </a:ext>
            </a:extLst>
          </p:cNvPr>
          <p:cNvSpPr/>
          <p:nvPr/>
        </p:nvSpPr>
        <p:spPr>
          <a:xfrm>
            <a:off x="431800" y="212390"/>
            <a:ext cx="2199901" cy="10501"/>
          </a:xfrm>
          <a:prstGeom prst="line">
            <a:avLst/>
          </a:prstGeom>
          <a:ln>
            <a:solidFill>
              <a:srgbClr val="000000"/>
            </a:solidFill>
          </a:ln>
        </p:spPr>
        <p:txBody>
          <a:bodyPr lIns="45719" rIns="45719"/>
          <a:lstStyle/>
          <a:p>
            <a:endParaRPr/>
          </a:p>
        </p:txBody>
      </p:sp>
    </p:spTree>
    <p:extLst>
      <p:ext uri="{BB962C8B-B14F-4D97-AF65-F5344CB8AC3E}">
        <p14:creationId xmlns:p14="http://schemas.microsoft.com/office/powerpoint/2010/main" val="1972383005"/>
      </p:ext>
    </p:extLst>
  </p:cSld>
  <p:clrMapOvr>
    <a:masterClrMapping/>
  </p:clrMapOvr>
  <p:transition spd="slow" advTm="44708">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61295" y="854698"/>
            <a:ext cx="5025254" cy="38318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CA" sz="2700" u="none" strike="noStrike" cap="none" spc="0" normalizeH="0" baseline="0" dirty="0">
                <a:ln>
                  <a:noFill/>
                </a:ln>
                <a:solidFill>
                  <a:srgbClr val="000000"/>
                </a:solidFill>
                <a:effectLst/>
                <a:uFillTx/>
                <a:latin typeface="Avenir Book" panose="02000503020000020003" pitchFamily="2" charset="0"/>
                <a:sym typeface="Arial"/>
              </a:rPr>
              <a:t>This is Kyley Paul.</a:t>
            </a:r>
          </a:p>
          <a:p>
            <a:pPr marL="0" marR="0" indent="0" algn="l" defTabSz="914400" rtl="0" fontAlgn="auto" latinLnBrk="0" hangingPunct="0">
              <a:lnSpc>
                <a:spcPct val="100000"/>
              </a:lnSpc>
              <a:spcBef>
                <a:spcPts val="0"/>
              </a:spcBef>
              <a:spcAft>
                <a:spcPts val="0"/>
              </a:spcAft>
              <a:buClrTx/>
              <a:buSzTx/>
              <a:buFontTx/>
              <a:buNone/>
              <a:tabLst/>
            </a:pPr>
            <a:r>
              <a:rPr lang="en-CA" sz="2700" dirty="0">
                <a:latin typeface="Avenir Book" panose="02000503020000020003" pitchFamily="2" charset="0"/>
              </a:rPr>
              <a:t>She started Coaching with Kyley. </a:t>
            </a:r>
          </a:p>
          <a:p>
            <a:pPr marL="0" marR="0" indent="0" algn="l" defTabSz="914400" rtl="0" fontAlgn="auto" latinLnBrk="0" hangingPunct="0">
              <a:lnSpc>
                <a:spcPct val="100000"/>
              </a:lnSpc>
              <a:spcBef>
                <a:spcPts val="0"/>
              </a:spcBef>
              <a:spcAft>
                <a:spcPts val="0"/>
              </a:spcAft>
              <a:buClrTx/>
              <a:buSzTx/>
              <a:buFontTx/>
              <a:buNone/>
              <a:tabLst/>
            </a:pPr>
            <a:r>
              <a:rPr kumimoji="0" lang="en-CA" sz="2700" u="none" strike="noStrike" cap="none" spc="0" normalizeH="0" dirty="0">
                <a:ln>
                  <a:noFill/>
                </a:ln>
                <a:solidFill>
                  <a:srgbClr val="000000"/>
                </a:solidFill>
                <a:effectLst/>
                <a:uFillTx/>
                <a:latin typeface="Avenir Book" panose="02000503020000020003" pitchFamily="2" charset="0"/>
                <a:sym typeface="Arial"/>
              </a:rPr>
              <a:t>She specializes in executive coaching for high performing entrepreneurs.</a:t>
            </a:r>
          </a:p>
          <a:p>
            <a:pPr marL="0" marR="0" indent="0" algn="l" defTabSz="914400" rtl="0" fontAlgn="auto" latinLnBrk="0" hangingPunct="0">
              <a:lnSpc>
                <a:spcPct val="100000"/>
              </a:lnSpc>
              <a:spcBef>
                <a:spcPts val="0"/>
              </a:spcBef>
              <a:spcAft>
                <a:spcPts val="0"/>
              </a:spcAft>
              <a:buClrTx/>
              <a:buSzTx/>
              <a:buFontTx/>
              <a:buNone/>
              <a:tabLst/>
            </a:pPr>
            <a:r>
              <a:rPr lang="en-CA" sz="2700" dirty="0">
                <a:latin typeface="Avenir Book" panose="02000503020000020003" pitchFamily="2" charset="0"/>
              </a:rPr>
              <a:t>She sells coaching hours, packages, products and courses.</a:t>
            </a:r>
            <a:endParaRPr kumimoji="0" lang="en-US" sz="2700" u="none" strike="noStrike" cap="none" spc="0" normalizeH="0" dirty="0">
              <a:ln>
                <a:noFill/>
              </a:ln>
              <a:solidFill>
                <a:srgbClr val="000000"/>
              </a:solidFill>
              <a:effectLst/>
              <a:uFillTx/>
              <a:latin typeface="Avenir Book" panose="02000503020000020003" pitchFamily="2" charset="0"/>
              <a:sym typeface="Arial"/>
            </a:endParaRPr>
          </a:p>
        </p:txBody>
      </p:sp>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42441"/>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Case Study</a:t>
            </a:r>
          </a:p>
        </p:txBody>
      </p:sp>
      <p:pic>
        <p:nvPicPr>
          <p:cNvPr id="12" name="Picture 11">
            <a:extLst>
              <a:ext uri="{FF2B5EF4-FFF2-40B4-BE49-F238E27FC236}">
                <a16:creationId xmlns:a16="http://schemas.microsoft.com/office/drawing/2014/main" id="{A1635107-47DA-AC4B-BD3D-0ED8897EFE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3" name="Shape 66">
            <a:extLst>
              <a:ext uri="{FF2B5EF4-FFF2-40B4-BE49-F238E27FC236}">
                <a16:creationId xmlns:a16="http://schemas.microsoft.com/office/drawing/2014/main" id="{F3F25E6D-C067-484B-81EF-C24B63385187}"/>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4" name="Picture 3">
            <a:extLst>
              <a:ext uri="{FF2B5EF4-FFF2-40B4-BE49-F238E27FC236}">
                <a16:creationId xmlns:a16="http://schemas.microsoft.com/office/drawing/2014/main" id="{E0D52CF9-146D-3779-8C4C-4BB7F291C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51" y="1093510"/>
            <a:ext cx="3216962" cy="3216962"/>
          </a:xfrm>
          <a:prstGeom prst="rect">
            <a:avLst/>
          </a:prstGeom>
        </p:spPr>
      </p:pic>
    </p:spTree>
    <p:extLst>
      <p:ext uri="{BB962C8B-B14F-4D97-AF65-F5344CB8AC3E}">
        <p14:creationId xmlns:p14="http://schemas.microsoft.com/office/powerpoint/2010/main" val="2896451576"/>
      </p:ext>
    </p:extLst>
  </p:cSld>
  <p:clrMapOvr>
    <a:masterClrMapping/>
  </p:clrMapOvr>
  <p:transition spd="slow" advTm="44708">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54011" y="996153"/>
            <a:ext cx="5025254"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CA" sz="2700" u="none" strike="noStrike" cap="none" spc="0" normalizeH="0" baseline="0" dirty="0">
                <a:ln>
                  <a:noFill/>
                </a:ln>
                <a:solidFill>
                  <a:srgbClr val="000000"/>
                </a:solidFill>
                <a:effectLst/>
                <a:uFillTx/>
                <a:latin typeface="Avenir Book" panose="02000503020000020003" pitchFamily="2" charset="0"/>
                <a:sym typeface="Arial"/>
              </a:rPr>
              <a:t>She came to me and asked</a:t>
            </a:r>
          </a:p>
          <a:p>
            <a:pPr marL="0" marR="0" indent="0" algn="l" defTabSz="914400" rtl="0" fontAlgn="auto" latinLnBrk="0" hangingPunct="0">
              <a:lnSpc>
                <a:spcPct val="100000"/>
              </a:lnSpc>
              <a:spcBef>
                <a:spcPts val="0"/>
              </a:spcBef>
              <a:spcAft>
                <a:spcPts val="0"/>
              </a:spcAft>
              <a:buClrTx/>
              <a:buSzTx/>
              <a:buFontTx/>
              <a:buNone/>
              <a:tabLst/>
            </a:pPr>
            <a:r>
              <a:rPr lang="en-CA" sz="2700" b="1" dirty="0">
                <a:latin typeface="Avenir Book" panose="02000503020000020003" pitchFamily="2" charset="0"/>
              </a:rPr>
              <a:t>“How should I be using Pinterest?” </a:t>
            </a:r>
          </a:p>
          <a:p>
            <a:pPr marL="0" marR="0" indent="0" algn="l" defTabSz="914400" rtl="0" fontAlgn="auto" latinLnBrk="0" hangingPunct="0">
              <a:lnSpc>
                <a:spcPct val="100000"/>
              </a:lnSpc>
              <a:spcBef>
                <a:spcPts val="0"/>
              </a:spcBef>
              <a:spcAft>
                <a:spcPts val="0"/>
              </a:spcAft>
              <a:buClrTx/>
              <a:buSzTx/>
              <a:buFontTx/>
              <a:buNone/>
              <a:tabLst/>
            </a:pPr>
            <a:endParaRPr kumimoji="0" lang="en-CA" sz="2700" u="none" strike="noStrike" cap="none" spc="0" normalizeH="0" dirty="0">
              <a:ln>
                <a:noFill/>
              </a:ln>
              <a:solidFill>
                <a:srgbClr val="000000"/>
              </a:solidFill>
              <a:effectLst/>
              <a:uFillTx/>
              <a:latin typeface="Avenir Book" panose="02000503020000020003" pitchFamily="2" charset="0"/>
              <a:sym typeface="Arial"/>
            </a:endParaRPr>
          </a:p>
        </p:txBody>
      </p:sp>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42441"/>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Case Study</a:t>
            </a:r>
          </a:p>
        </p:txBody>
      </p:sp>
      <p:pic>
        <p:nvPicPr>
          <p:cNvPr id="12" name="Picture 11">
            <a:extLst>
              <a:ext uri="{FF2B5EF4-FFF2-40B4-BE49-F238E27FC236}">
                <a16:creationId xmlns:a16="http://schemas.microsoft.com/office/drawing/2014/main" id="{A1635107-47DA-AC4B-BD3D-0ED8897EFE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3" name="Shape 66">
            <a:extLst>
              <a:ext uri="{FF2B5EF4-FFF2-40B4-BE49-F238E27FC236}">
                <a16:creationId xmlns:a16="http://schemas.microsoft.com/office/drawing/2014/main" id="{F3F25E6D-C067-484B-81EF-C24B63385187}"/>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4" name="Picture 3">
            <a:extLst>
              <a:ext uri="{FF2B5EF4-FFF2-40B4-BE49-F238E27FC236}">
                <a16:creationId xmlns:a16="http://schemas.microsoft.com/office/drawing/2014/main" id="{E0D52CF9-146D-3779-8C4C-4BB7F291C7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51" y="1093510"/>
            <a:ext cx="3216962" cy="3216962"/>
          </a:xfrm>
          <a:prstGeom prst="rect">
            <a:avLst/>
          </a:prstGeom>
        </p:spPr>
      </p:pic>
    </p:spTree>
    <p:extLst>
      <p:ext uri="{BB962C8B-B14F-4D97-AF65-F5344CB8AC3E}">
        <p14:creationId xmlns:p14="http://schemas.microsoft.com/office/powerpoint/2010/main" val="544941243"/>
      </p:ext>
    </p:extLst>
  </p:cSld>
  <p:clrMapOvr>
    <a:masterClrMapping/>
  </p:clrMapOvr>
  <p:transition spd="slow" advTm="44708">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54011" y="996153"/>
            <a:ext cx="5025254" cy="3416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CA" sz="2700" u="none" strike="noStrike" cap="none" spc="0" normalizeH="0" baseline="0" dirty="0">
                <a:ln>
                  <a:noFill/>
                </a:ln>
                <a:solidFill>
                  <a:srgbClr val="000000"/>
                </a:solidFill>
                <a:effectLst/>
                <a:uFillTx/>
                <a:latin typeface="Avenir Book" panose="02000503020000020003" pitchFamily="2" charset="0"/>
                <a:sym typeface="Arial"/>
              </a:rPr>
              <a:t>She came to me and asked</a:t>
            </a:r>
          </a:p>
          <a:p>
            <a:pPr marL="0" marR="0" indent="0" algn="l" defTabSz="914400" rtl="0" fontAlgn="auto" latinLnBrk="0" hangingPunct="0">
              <a:lnSpc>
                <a:spcPct val="100000"/>
              </a:lnSpc>
              <a:spcBef>
                <a:spcPts val="0"/>
              </a:spcBef>
              <a:spcAft>
                <a:spcPts val="0"/>
              </a:spcAft>
              <a:buClrTx/>
              <a:buSzTx/>
              <a:buFontTx/>
              <a:buNone/>
              <a:tabLst/>
            </a:pPr>
            <a:r>
              <a:rPr lang="en-CA" sz="2700" b="1" dirty="0">
                <a:latin typeface="Avenir Book" panose="02000503020000020003" pitchFamily="2" charset="0"/>
              </a:rPr>
              <a:t>“How should I be using Pinterest?” </a:t>
            </a:r>
          </a:p>
          <a:p>
            <a:pPr marL="0" marR="0" indent="0" algn="l" defTabSz="914400" rtl="0" fontAlgn="auto" latinLnBrk="0" hangingPunct="0">
              <a:lnSpc>
                <a:spcPct val="100000"/>
              </a:lnSpc>
              <a:spcBef>
                <a:spcPts val="0"/>
              </a:spcBef>
              <a:spcAft>
                <a:spcPts val="0"/>
              </a:spcAft>
              <a:buClrTx/>
              <a:buSzTx/>
              <a:buFontTx/>
              <a:buNone/>
              <a:tabLst/>
            </a:pPr>
            <a:endParaRPr kumimoji="0" lang="en-CA" sz="2700" u="none" strike="noStrike" cap="none" spc="0" normalizeH="0" dirty="0">
              <a:ln>
                <a:noFill/>
              </a:ln>
              <a:solidFill>
                <a:srgbClr val="000000"/>
              </a:solidFill>
              <a:effectLst/>
              <a:uFillTx/>
              <a:latin typeface="Avenir Book" panose="02000503020000020003" pitchFamily="2" charset="0"/>
              <a:sym typeface="Arial"/>
            </a:endParaRPr>
          </a:p>
          <a:p>
            <a:pPr marL="0" marR="0" indent="0" algn="l" defTabSz="914400" rtl="0" fontAlgn="auto" latinLnBrk="0" hangingPunct="0">
              <a:lnSpc>
                <a:spcPct val="100000"/>
              </a:lnSpc>
              <a:spcBef>
                <a:spcPts val="0"/>
              </a:spcBef>
              <a:spcAft>
                <a:spcPts val="0"/>
              </a:spcAft>
              <a:buClrTx/>
              <a:buSzTx/>
              <a:buFontTx/>
              <a:buNone/>
              <a:tabLst/>
            </a:pPr>
            <a:r>
              <a:rPr lang="en-CA" sz="2700" dirty="0">
                <a:latin typeface="Avenir Book" panose="02000503020000020003" pitchFamily="2" charset="0"/>
              </a:rPr>
              <a:t>How would you answer this question?</a:t>
            </a:r>
          </a:p>
          <a:p>
            <a:pPr marL="0" marR="0" indent="0" algn="l" defTabSz="914400" rtl="0" fontAlgn="auto" latinLnBrk="0" hangingPunct="0">
              <a:lnSpc>
                <a:spcPct val="100000"/>
              </a:lnSpc>
              <a:spcBef>
                <a:spcPts val="0"/>
              </a:spcBef>
              <a:spcAft>
                <a:spcPts val="0"/>
              </a:spcAft>
              <a:buClrTx/>
              <a:buSzTx/>
              <a:buFontTx/>
              <a:buNone/>
              <a:tabLst/>
            </a:pPr>
            <a:r>
              <a:rPr kumimoji="0" lang="en-CA" sz="2700" u="none" strike="noStrike" cap="none" spc="0" normalizeH="0" dirty="0">
                <a:ln>
                  <a:noFill/>
                </a:ln>
                <a:solidFill>
                  <a:srgbClr val="000000"/>
                </a:solidFill>
                <a:effectLst/>
                <a:uFillTx/>
                <a:latin typeface="Avenir Book" panose="02000503020000020003" pitchFamily="2" charset="0"/>
                <a:sym typeface="Arial"/>
              </a:rPr>
              <a:t>How do you think I should have answered?</a:t>
            </a:r>
            <a:endParaRPr kumimoji="0" lang="en-US" sz="2700" u="none" strike="noStrike" cap="none" spc="0" normalizeH="0" dirty="0">
              <a:ln>
                <a:noFill/>
              </a:ln>
              <a:solidFill>
                <a:srgbClr val="000000"/>
              </a:solidFill>
              <a:effectLst/>
              <a:uFillTx/>
              <a:latin typeface="Avenir Book" panose="02000503020000020003" pitchFamily="2" charset="0"/>
              <a:sym typeface="Arial"/>
            </a:endParaRPr>
          </a:p>
        </p:txBody>
      </p:sp>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42441"/>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Case Study</a:t>
            </a:r>
          </a:p>
        </p:txBody>
      </p:sp>
      <p:pic>
        <p:nvPicPr>
          <p:cNvPr id="12" name="Picture 11">
            <a:extLst>
              <a:ext uri="{FF2B5EF4-FFF2-40B4-BE49-F238E27FC236}">
                <a16:creationId xmlns:a16="http://schemas.microsoft.com/office/drawing/2014/main" id="{A1635107-47DA-AC4B-BD3D-0ED8897EFE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3" name="Shape 66">
            <a:extLst>
              <a:ext uri="{FF2B5EF4-FFF2-40B4-BE49-F238E27FC236}">
                <a16:creationId xmlns:a16="http://schemas.microsoft.com/office/drawing/2014/main" id="{F3F25E6D-C067-484B-81EF-C24B63385187}"/>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4" name="Picture 3">
            <a:extLst>
              <a:ext uri="{FF2B5EF4-FFF2-40B4-BE49-F238E27FC236}">
                <a16:creationId xmlns:a16="http://schemas.microsoft.com/office/drawing/2014/main" id="{E0D52CF9-146D-3779-8C4C-4BB7F291C7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51" y="1093510"/>
            <a:ext cx="3216962" cy="3216962"/>
          </a:xfrm>
          <a:prstGeom prst="rect">
            <a:avLst/>
          </a:prstGeom>
        </p:spPr>
      </p:pic>
    </p:spTree>
    <p:extLst>
      <p:ext uri="{BB962C8B-B14F-4D97-AF65-F5344CB8AC3E}">
        <p14:creationId xmlns:p14="http://schemas.microsoft.com/office/powerpoint/2010/main" val="3216026744"/>
      </p:ext>
    </p:extLst>
  </p:cSld>
  <p:clrMapOvr>
    <a:masterClrMapping/>
  </p:clrMapOvr>
  <p:transition spd="slow" advTm="44708">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54011" y="1281968"/>
            <a:ext cx="5025254" cy="258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CA" sz="2700" u="none" strike="noStrike" cap="none" spc="0" normalizeH="0" baseline="0" dirty="0">
                <a:ln>
                  <a:noFill/>
                </a:ln>
                <a:solidFill>
                  <a:srgbClr val="000000"/>
                </a:solidFill>
                <a:effectLst/>
                <a:uFillTx/>
                <a:latin typeface="Avenir Book" panose="02000503020000020003" pitchFamily="2" charset="0"/>
                <a:sym typeface="Arial"/>
              </a:rPr>
              <a:t>This situation requires understanding her target audience, how they (can) buy and what we can act upon. From there we can develop content strategies. </a:t>
            </a:r>
            <a:endParaRPr kumimoji="0" lang="en-US" sz="2700" u="none" strike="noStrike" cap="none" spc="0" normalizeH="0" dirty="0">
              <a:ln>
                <a:noFill/>
              </a:ln>
              <a:solidFill>
                <a:srgbClr val="000000"/>
              </a:solidFill>
              <a:effectLst/>
              <a:uFillTx/>
              <a:latin typeface="Avenir Book" panose="02000503020000020003" pitchFamily="2" charset="0"/>
              <a:sym typeface="Arial"/>
            </a:endParaRPr>
          </a:p>
        </p:txBody>
      </p:sp>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42441"/>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Case Study</a:t>
            </a:r>
          </a:p>
        </p:txBody>
      </p:sp>
      <p:pic>
        <p:nvPicPr>
          <p:cNvPr id="12" name="Picture 11">
            <a:extLst>
              <a:ext uri="{FF2B5EF4-FFF2-40B4-BE49-F238E27FC236}">
                <a16:creationId xmlns:a16="http://schemas.microsoft.com/office/drawing/2014/main" id="{A1635107-47DA-AC4B-BD3D-0ED8897EFE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3" name="Shape 66">
            <a:extLst>
              <a:ext uri="{FF2B5EF4-FFF2-40B4-BE49-F238E27FC236}">
                <a16:creationId xmlns:a16="http://schemas.microsoft.com/office/drawing/2014/main" id="{F3F25E6D-C067-484B-81EF-C24B63385187}"/>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4" name="Picture 3">
            <a:extLst>
              <a:ext uri="{FF2B5EF4-FFF2-40B4-BE49-F238E27FC236}">
                <a16:creationId xmlns:a16="http://schemas.microsoft.com/office/drawing/2014/main" id="{E0D52CF9-146D-3779-8C4C-4BB7F291C7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51" y="1093510"/>
            <a:ext cx="3216962" cy="3216962"/>
          </a:xfrm>
          <a:prstGeom prst="rect">
            <a:avLst/>
          </a:prstGeom>
        </p:spPr>
      </p:pic>
    </p:spTree>
    <p:extLst>
      <p:ext uri="{BB962C8B-B14F-4D97-AF65-F5344CB8AC3E}">
        <p14:creationId xmlns:p14="http://schemas.microsoft.com/office/powerpoint/2010/main" val="4100141306"/>
      </p:ext>
    </p:extLst>
  </p:cSld>
  <p:clrMapOvr>
    <a:masterClrMapping/>
  </p:clrMapOvr>
  <p:transition spd="slow" advTm="44708">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Buyer Personas</a:t>
            </a:r>
          </a:p>
        </p:txBody>
      </p:sp>
      <p:sp>
        <p:nvSpPr>
          <p:cNvPr id="7" name="Shape 67">
            <a:extLst>
              <a:ext uri="{FF2B5EF4-FFF2-40B4-BE49-F238E27FC236}">
                <a16:creationId xmlns:a16="http://schemas.microsoft.com/office/drawing/2014/main" id="{165642D9-B148-F745-9BE6-C5E55DD11834}"/>
              </a:ext>
            </a:extLst>
          </p:cNvPr>
          <p:cNvSpPr/>
          <p:nvPr/>
        </p:nvSpPr>
        <p:spPr>
          <a:xfrm>
            <a:off x="3339660" y="1596368"/>
            <a:ext cx="5634658" cy="201475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A buyer persona is a fictional character created by marketing departments to identify, communicate and act upon people most likely to purchase a product or service quickly.</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(The Shopify Team, 2022)</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3" name="Picture 2">
            <a:extLst>
              <a:ext uri="{FF2B5EF4-FFF2-40B4-BE49-F238E27FC236}">
                <a16:creationId xmlns:a16="http://schemas.microsoft.com/office/drawing/2014/main" id="{EAFF4D90-4E32-6377-AA0E-CEB90072C0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9682" y="1059515"/>
            <a:ext cx="3088457" cy="3088457"/>
          </a:xfrm>
          <a:prstGeom prst="rect">
            <a:avLst/>
          </a:prstGeom>
        </p:spPr>
      </p:pic>
    </p:spTree>
    <p:extLst>
      <p:ext uri="{BB962C8B-B14F-4D97-AF65-F5344CB8AC3E}">
        <p14:creationId xmlns:p14="http://schemas.microsoft.com/office/powerpoint/2010/main" val="756851152"/>
      </p:ext>
    </p:extLst>
  </p:cSld>
  <p:clrMapOvr>
    <a:masterClrMapping/>
  </p:clrMapOvr>
  <p:transition spd="slow" advTm="58059">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Buyer Personas &amp; Target Audiences</a:t>
            </a:r>
          </a:p>
        </p:txBody>
      </p:sp>
      <p:sp>
        <p:nvSpPr>
          <p:cNvPr id="7" name="Shape 67">
            <a:extLst>
              <a:ext uri="{FF2B5EF4-FFF2-40B4-BE49-F238E27FC236}">
                <a16:creationId xmlns:a16="http://schemas.microsoft.com/office/drawing/2014/main" id="{165642D9-B148-F745-9BE6-C5E55DD11834}"/>
              </a:ext>
            </a:extLst>
          </p:cNvPr>
          <p:cNvSpPr/>
          <p:nvPr/>
        </p:nvSpPr>
        <p:spPr>
          <a:xfrm>
            <a:off x="3339660" y="1134703"/>
            <a:ext cx="5634658" cy="293808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You may also hear this referred to as audience segmentation.</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Audience segmentation is broader, and applies to a whole group of people.</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Usually, companies have both. However, the buyer persona is usually more specific, accurate, prescriptive and leads to actions we can act upon.</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3" name="Picture 2">
            <a:extLst>
              <a:ext uri="{FF2B5EF4-FFF2-40B4-BE49-F238E27FC236}">
                <a16:creationId xmlns:a16="http://schemas.microsoft.com/office/drawing/2014/main" id="{EAFF4D90-4E32-6377-AA0E-CEB90072C0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9682" y="1059515"/>
            <a:ext cx="3088457" cy="3088457"/>
          </a:xfrm>
          <a:prstGeom prst="rect">
            <a:avLst/>
          </a:prstGeom>
        </p:spPr>
      </p:pic>
    </p:spTree>
    <p:extLst>
      <p:ext uri="{BB962C8B-B14F-4D97-AF65-F5344CB8AC3E}">
        <p14:creationId xmlns:p14="http://schemas.microsoft.com/office/powerpoint/2010/main" val="3113422929"/>
      </p:ext>
    </p:extLst>
  </p:cSld>
  <p:clrMapOvr>
    <a:masterClrMapping/>
  </p:clrMapOvr>
  <p:transition spd="slow" advTm="58059">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Buyer Personas</a:t>
            </a:r>
          </a:p>
        </p:txBody>
      </p:sp>
      <p:sp>
        <p:nvSpPr>
          <p:cNvPr id="7" name="Shape 67">
            <a:extLst>
              <a:ext uri="{FF2B5EF4-FFF2-40B4-BE49-F238E27FC236}">
                <a16:creationId xmlns:a16="http://schemas.microsoft.com/office/drawing/2014/main" id="{165642D9-B148-F745-9BE6-C5E55DD11834}"/>
              </a:ext>
            </a:extLst>
          </p:cNvPr>
          <p:cNvSpPr/>
          <p:nvPr/>
        </p:nvSpPr>
        <p:spPr>
          <a:xfrm>
            <a:off x="3339660" y="1059515"/>
            <a:ext cx="5634658" cy="293808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Sample Buyer Persona for York University:</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21 to 30 year old,</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Male or female,</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From (major) cities in India,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Undergraduate degree in either finance, business, technology or communications,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Earning equivalent of $40k / year CDN, and</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Wants more income for both self AND family (family is an important value)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3" name="Picture 2">
            <a:extLst>
              <a:ext uri="{FF2B5EF4-FFF2-40B4-BE49-F238E27FC236}">
                <a16:creationId xmlns:a16="http://schemas.microsoft.com/office/drawing/2014/main" id="{EAFF4D90-4E32-6377-AA0E-CEB90072C0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9682" y="1059515"/>
            <a:ext cx="3088457" cy="3088457"/>
          </a:xfrm>
          <a:prstGeom prst="rect">
            <a:avLst/>
          </a:prstGeom>
        </p:spPr>
      </p:pic>
    </p:spTree>
    <p:extLst>
      <p:ext uri="{BB962C8B-B14F-4D97-AF65-F5344CB8AC3E}">
        <p14:creationId xmlns:p14="http://schemas.microsoft.com/office/powerpoint/2010/main" val="1460579958"/>
      </p:ext>
    </p:extLst>
  </p:cSld>
  <p:clrMapOvr>
    <a:masterClrMapping/>
  </p:clrMapOvr>
  <p:transition spd="slow" advTm="58059">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Buyer Personas</a:t>
            </a:r>
          </a:p>
        </p:txBody>
      </p:sp>
      <p:sp>
        <p:nvSpPr>
          <p:cNvPr id="7" name="Shape 67">
            <a:extLst>
              <a:ext uri="{FF2B5EF4-FFF2-40B4-BE49-F238E27FC236}">
                <a16:creationId xmlns:a16="http://schemas.microsoft.com/office/drawing/2014/main" id="{165642D9-B148-F745-9BE6-C5E55DD11834}"/>
              </a:ext>
            </a:extLst>
          </p:cNvPr>
          <p:cNvSpPr/>
          <p:nvPr/>
        </p:nvSpPr>
        <p:spPr>
          <a:xfrm>
            <a:off x="3339660" y="1059515"/>
            <a:ext cx="5634658" cy="293808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Sample Buyer Persona for York University:</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21 to 30 year old,</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Male or female,</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From (major) cities in India,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Undergraduate degree in either finance, business, technology or communications,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Earning equivalent of $40k / year CDN, and</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Wants more income for both self AND family (family is an important value)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3" name="Picture 2">
            <a:extLst>
              <a:ext uri="{FF2B5EF4-FFF2-40B4-BE49-F238E27FC236}">
                <a16:creationId xmlns:a16="http://schemas.microsoft.com/office/drawing/2014/main" id="{EAFF4D90-4E32-6377-AA0E-CEB90072C0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9682" y="1059515"/>
            <a:ext cx="3088457" cy="3088457"/>
          </a:xfrm>
          <a:prstGeom prst="rect">
            <a:avLst/>
          </a:prstGeom>
        </p:spPr>
      </p:pic>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800187"/>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sz="2000" b="1" dirty="0">
                <a:solidFill>
                  <a:srgbClr val="7030A0"/>
                </a:solidFill>
                <a:latin typeface="Avenir Book" panose="02000503020000020003" pitchFamily="2" charset="0"/>
              </a:rPr>
              <a:t>THIS IS THE LEVEL OF SPECIFICITY I’M LOOKINGFOR IN YOUR WORK </a:t>
            </a:r>
          </a:p>
        </p:txBody>
      </p:sp>
    </p:spTree>
    <p:extLst>
      <p:ext uri="{BB962C8B-B14F-4D97-AF65-F5344CB8AC3E}">
        <p14:creationId xmlns:p14="http://schemas.microsoft.com/office/powerpoint/2010/main" val="2168201799"/>
      </p:ext>
    </p:extLst>
  </p:cSld>
  <p:clrMapOvr>
    <a:masterClrMapping/>
  </p:clrMapOvr>
  <p:transition spd="slow" advTm="58059">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Buyer Personas</a:t>
            </a:r>
          </a:p>
        </p:txBody>
      </p:sp>
      <p:sp>
        <p:nvSpPr>
          <p:cNvPr id="7" name="Shape 67">
            <a:extLst>
              <a:ext uri="{FF2B5EF4-FFF2-40B4-BE49-F238E27FC236}">
                <a16:creationId xmlns:a16="http://schemas.microsoft.com/office/drawing/2014/main" id="{165642D9-B148-F745-9BE6-C5E55DD11834}"/>
              </a:ext>
            </a:extLst>
          </p:cNvPr>
          <p:cNvSpPr/>
          <p:nvPr/>
        </p:nvSpPr>
        <p:spPr>
          <a:xfrm>
            <a:off x="3339660" y="1059515"/>
            <a:ext cx="5634658" cy="3245856"/>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Sample Buyer Persona for my business:</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35 – 50 year old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Director of people (HR) or training and learning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Educated with at least a 3 year college diploma, usually an undergraduate degree</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Organization is making a minimum of $550,000</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Have a lot of people who work there but nobody dedicated to doing marketing</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And/or: many people could do the social media, and the organization wants everyone trained</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3" name="Picture 2">
            <a:extLst>
              <a:ext uri="{FF2B5EF4-FFF2-40B4-BE49-F238E27FC236}">
                <a16:creationId xmlns:a16="http://schemas.microsoft.com/office/drawing/2014/main" id="{EAFF4D90-4E32-6377-AA0E-CEB90072C0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9682" y="1059515"/>
            <a:ext cx="3088457" cy="3088457"/>
          </a:xfrm>
          <a:prstGeom prst="rect">
            <a:avLst/>
          </a:prstGeom>
        </p:spPr>
      </p:pic>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spTree>
    <p:extLst>
      <p:ext uri="{BB962C8B-B14F-4D97-AF65-F5344CB8AC3E}">
        <p14:creationId xmlns:p14="http://schemas.microsoft.com/office/powerpoint/2010/main" val="2809276362"/>
      </p:ext>
    </p:extLst>
  </p:cSld>
  <p:clrMapOvr>
    <a:masterClrMapping/>
  </p:clrMapOvr>
  <p:transition spd="slow" advTm="58059">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Buyer Personas</a:t>
            </a:r>
          </a:p>
        </p:txBody>
      </p:sp>
      <p:sp>
        <p:nvSpPr>
          <p:cNvPr id="7" name="Shape 67">
            <a:extLst>
              <a:ext uri="{FF2B5EF4-FFF2-40B4-BE49-F238E27FC236}">
                <a16:creationId xmlns:a16="http://schemas.microsoft.com/office/drawing/2014/main" id="{165642D9-B148-F745-9BE6-C5E55DD11834}"/>
              </a:ext>
            </a:extLst>
          </p:cNvPr>
          <p:cNvSpPr/>
          <p:nvPr/>
        </p:nvSpPr>
        <p:spPr>
          <a:xfrm>
            <a:off x="3339660" y="1059515"/>
            <a:ext cx="5634658" cy="109142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Buyer personas are about human motivation.</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b="1" dirty="0">
                <a:solidFill>
                  <a:schemeClr val="tx1"/>
                </a:solidFill>
                <a:latin typeface="Avenir Book" panose="02000503020000020003" pitchFamily="2" charset="0"/>
              </a:rPr>
              <a:t>What motivates people?</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3" name="Picture 2">
            <a:extLst>
              <a:ext uri="{FF2B5EF4-FFF2-40B4-BE49-F238E27FC236}">
                <a16:creationId xmlns:a16="http://schemas.microsoft.com/office/drawing/2014/main" id="{EAFF4D90-4E32-6377-AA0E-CEB90072C0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9682" y="1059515"/>
            <a:ext cx="3088457" cy="3088457"/>
          </a:xfrm>
          <a:prstGeom prst="rect">
            <a:avLst/>
          </a:prstGeom>
        </p:spPr>
      </p:pic>
    </p:spTree>
    <p:extLst>
      <p:ext uri="{BB962C8B-B14F-4D97-AF65-F5344CB8AC3E}">
        <p14:creationId xmlns:p14="http://schemas.microsoft.com/office/powerpoint/2010/main" val="645052436"/>
      </p:ext>
    </p:extLst>
  </p:cSld>
  <p:clrMapOvr>
    <a:masterClrMapping/>
  </p:clrMapOvr>
  <p:transition spd="slow" advTm="58059">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Buyer Personas</a:t>
            </a:r>
          </a:p>
        </p:txBody>
      </p:sp>
      <p:sp>
        <p:nvSpPr>
          <p:cNvPr id="7" name="Shape 67">
            <a:extLst>
              <a:ext uri="{FF2B5EF4-FFF2-40B4-BE49-F238E27FC236}">
                <a16:creationId xmlns:a16="http://schemas.microsoft.com/office/drawing/2014/main" id="{165642D9-B148-F745-9BE6-C5E55DD11834}"/>
              </a:ext>
            </a:extLst>
          </p:cNvPr>
          <p:cNvSpPr/>
          <p:nvPr/>
        </p:nvSpPr>
        <p:spPr>
          <a:xfrm>
            <a:off x="3339660" y="1059515"/>
            <a:ext cx="5634658" cy="3245856"/>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numCol="2" spcCol="360000">
            <a:spAutoFit/>
          </a:bodyPr>
          <a:lstStyle/>
          <a:p>
            <a:pPr>
              <a:lnSpc>
                <a:spcPts val="2400"/>
              </a:lnSpc>
              <a:defRPr sz="1600">
                <a:solidFill>
                  <a:srgbClr val="004B54"/>
                </a:solidFill>
                <a:latin typeface="Avenir Heavy"/>
                <a:ea typeface="Avenir Heavy"/>
                <a:cs typeface="Avenir Heavy"/>
                <a:sym typeface="Avenir Heavy"/>
              </a:defRPr>
            </a:pPr>
            <a:r>
              <a:rPr lang="en-CA" b="1" dirty="0">
                <a:solidFill>
                  <a:schemeClr val="tx1"/>
                </a:solidFill>
                <a:latin typeface="Avenir Book" panose="02000503020000020003" pitchFamily="2" charset="0"/>
              </a:rPr>
              <a:t>Common human motivations: </a:t>
            </a:r>
          </a:p>
          <a:p>
            <a:pPr marL="342900" indent="-342900">
              <a:lnSpc>
                <a:spcPts val="2400"/>
              </a:lnSpc>
              <a:buAutoNum type="arabicPeriod"/>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Sex </a:t>
            </a:r>
          </a:p>
          <a:p>
            <a:pPr marL="342900" indent="-342900">
              <a:lnSpc>
                <a:spcPts val="2400"/>
              </a:lnSpc>
              <a:buAutoNum type="arabicPeriod"/>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Money </a:t>
            </a:r>
          </a:p>
          <a:p>
            <a:pPr marL="342900" indent="-342900">
              <a:lnSpc>
                <a:spcPts val="2400"/>
              </a:lnSpc>
              <a:buAutoNum type="arabicPeriod"/>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Power </a:t>
            </a:r>
          </a:p>
          <a:p>
            <a:pPr marL="342900" indent="-342900">
              <a:lnSpc>
                <a:spcPts val="2400"/>
              </a:lnSpc>
              <a:buAutoNum type="arabicPeriod"/>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Fear </a:t>
            </a:r>
          </a:p>
          <a:p>
            <a:pPr marL="342900" indent="-342900">
              <a:lnSpc>
                <a:spcPts val="2400"/>
              </a:lnSpc>
              <a:buAutoNum type="arabicPeriod"/>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Opportunity </a:t>
            </a:r>
          </a:p>
          <a:p>
            <a:pPr marL="342900" indent="-342900">
              <a:lnSpc>
                <a:spcPts val="2400"/>
              </a:lnSpc>
              <a:buAutoNum type="arabicPeriod"/>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Success</a:t>
            </a:r>
          </a:p>
          <a:p>
            <a:pPr marL="342900" indent="-342900">
              <a:lnSpc>
                <a:spcPts val="2400"/>
              </a:lnSpc>
              <a:buAutoNum type="arabicPeriod"/>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Self-image, self-efficacy </a:t>
            </a:r>
          </a:p>
          <a:p>
            <a:pPr marL="342900" indent="-342900">
              <a:lnSpc>
                <a:spcPts val="2400"/>
              </a:lnSpc>
              <a:buAutoNum type="arabicPeriod"/>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Curiosity </a:t>
            </a:r>
          </a:p>
          <a:p>
            <a:pPr marL="342900" indent="-342900">
              <a:lnSpc>
                <a:spcPts val="2400"/>
              </a:lnSpc>
              <a:buAutoNum type="arabicPeriod"/>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Autonomy</a:t>
            </a:r>
          </a:p>
          <a:p>
            <a:pPr marL="342900" indent="-342900">
              <a:lnSpc>
                <a:spcPts val="2400"/>
              </a:lnSpc>
              <a:buAutoNum type="arabicPeriod"/>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Other people </a:t>
            </a:r>
          </a:p>
          <a:p>
            <a:pPr marL="342900" indent="-342900">
              <a:lnSpc>
                <a:spcPts val="2400"/>
              </a:lnSpc>
              <a:buAutoNum type="arabicPeriod"/>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Convenience</a:t>
            </a:r>
          </a:p>
          <a:p>
            <a:pPr marL="342900" indent="-342900">
              <a:lnSpc>
                <a:spcPts val="2400"/>
              </a:lnSpc>
              <a:buAutoNum type="arabicPeriod"/>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Fear of missing out </a:t>
            </a:r>
          </a:p>
          <a:p>
            <a:pPr marL="342900" indent="-342900">
              <a:lnSpc>
                <a:spcPts val="2400"/>
              </a:lnSpc>
              <a:buAutoNum type="arabicPeriod"/>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Locus of control</a:t>
            </a:r>
          </a:p>
          <a:p>
            <a:pPr marL="342900" indent="-342900">
              <a:lnSpc>
                <a:spcPts val="2400"/>
              </a:lnSpc>
              <a:buAutoNum type="arabicPeriod"/>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Happiness and joy</a:t>
            </a:r>
          </a:p>
          <a:p>
            <a:pPr marL="342900" indent="-342900">
              <a:lnSpc>
                <a:spcPts val="2400"/>
              </a:lnSpc>
              <a:buAutoNum type="arabicPeriod"/>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3" name="Picture 2">
            <a:extLst>
              <a:ext uri="{FF2B5EF4-FFF2-40B4-BE49-F238E27FC236}">
                <a16:creationId xmlns:a16="http://schemas.microsoft.com/office/drawing/2014/main" id="{EAFF4D90-4E32-6377-AA0E-CEB90072C0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9682" y="1059515"/>
            <a:ext cx="3088457" cy="3088457"/>
          </a:xfrm>
          <a:prstGeom prst="rect">
            <a:avLst/>
          </a:prstGeom>
        </p:spPr>
      </p:pic>
    </p:spTree>
    <p:extLst>
      <p:ext uri="{BB962C8B-B14F-4D97-AF65-F5344CB8AC3E}">
        <p14:creationId xmlns:p14="http://schemas.microsoft.com/office/powerpoint/2010/main" val="1286008344"/>
      </p:ext>
    </p:extLst>
  </p:cSld>
  <p:clrMapOvr>
    <a:masterClrMapping/>
  </p:clrMapOvr>
  <p:transition spd="slow" advTm="58059">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Buyer Personas</a:t>
            </a:r>
          </a:p>
        </p:txBody>
      </p:sp>
      <p:sp>
        <p:nvSpPr>
          <p:cNvPr id="7" name="Shape 67">
            <a:extLst>
              <a:ext uri="{FF2B5EF4-FFF2-40B4-BE49-F238E27FC236}">
                <a16:creationId xmlns:a16="http://schemas.microsoft.com/office/drawing/2014/main" id="{165642D9-B148-F745-9BE6-C5E55DD11834}"/>
              </a:ext>
            </a:extLst>
          </p:cNvPr>
          <p:cNvSpPr/>
          <p:nvPr/>
        </p:nvSpPr>
        <p:spPr>
          <a:xfrm>
            <a:off x="3339660" y="1059515"/>
            <a:ext cx="5634658" cy="293808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numCol="1" spcCol="360000">
            <a:spAutoFit/>
          </a:bodyPr>
          <a:lstStyle/>
          <a:p>
            <a:pPr>
              <a:lnSpc>
                <a:spcPts val="2400"/>
              </a:lnSpc>
              <a:defRPr sz="1600">
                <a:solidFill>
                  <a:srgbClr val="004B54"/>
                </a:solidFill>
                <a:latin typeface="Avenir Heavy"/>
                <a:ea typeface="Avenir Heavy"/>
                <a:cs typeface="Avenir Heavy"/>
                <a:sym typeface="Avenir Heavy"/>
              </a:defRPr>
            </a:pPr>
            <a:r>
              <a:rPr lang="en-CA" b="1" dirty="0">
                <a:solidFill>
                  <a:schemeClr val="tx1"/>
                </a:solidFill>
                <a:latin typeface="Avenir Book" panose="02000503020000020003" pitchFamily="2" charset="0"/>
              </a:rPr>
              <a:t>All of these parts of buyer persona are things we can </a:t>
            </a:r>
            <a:r>
              <a:rPr lang="en-CA" b="1" u="sng" dirty="0">
                <a:solidFill>
                  <a:schemeClr val="tx1"/>
                </a:solidFill>
                <a:latin typeface="Avenir Book" panose="02000503020000020003" pitchFamily="2" charset="0"/>
              </a:rPr>
              <a:t>act upon</a:t>
            </a:r>
            <a:r>
              <a:rPr lang="en-CA" u="sng" dirty="0">
                <a:solidFill>
                  <a:schemeClr val="tx1"/>
                </a:solidFill>
                <a:latin typeface="Avenir Book" panose="02000503020000020003" pitchFamily="2" charset="0"/>
              </a:rPr>
              <a:t>.</a:t>
            </a:r>
            <a:r>
              <a:rPr lang="en-CA" dirty="0">
                <a:solidFill>
                  <a:schemeClr val="tx1"/>
                </a:solidFill>
                <a:latin typeface="Avenir Book" panose="02000503020000020003" pitchFamily="2" charset="0"/>
              </a:rPr>
              <a:t> It is information we can use in some way.</a:t>
            </a:r>
          </a:p>
          <a:p>
            <a:pPr marL="342900" indent="-342900">
              <a:lnSpc>
                <a:spcPts val="2400"/>
              </a:lnSpc>
              <a:buAutoNum type="arabicPeriod"/>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Age </a:t>
            </a:r>
            <a:r>
              <a:rPr lang="en-CA" dirty="0">
                <a:solidFill>
                  <a:schemeClr val="tx1"/>
                </a:solidFill>
                <a:latin typeface="Avenir Book" panose="02000503020000020003" pitchFamily="2" charset="0"/>
                <a:sym typeface="Wingdings" pitchFamily="2" charset="2"/>
              </a:rPr>
              <a:t> Targeted ads, generations and identifiers (ex: #Millennials) </a:t>
            </a:r>
          </a:p>
          <a:p>
            <a:pPr marL="342900" indent="-342900">
              <a:lnSpc>
                <a:spcPts val="2400"/>
              </a:lnSpc>
              <a:buAutoNum type="arabicPeriod"/>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sym typeface="Wingdings" pitchFamily="2" charset="2"/>
              </a:rPr>
              <a:t>Where they’re from  geotargeting of ads, using location based hashtags </a:t>
            </a:r>
          </a:p>
          <a:p>
            <a:pPr marL="342900" indent="-342900">
              <a:lnSpc>
                <a:spcPts val="2400"/>
              </a:lnSpc>
              <a:buAutoNum type="arabicPeriod"/>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sym typeface="Wingdings" pitchFamily="2" charset="2"/>
              </a:rPr>
              <a:t>Job title  hashtags and targeted ad parameters</a:t>
            </a:r>
          </a:p>
          <a:p>
            <a:pPr marL="342900" indent="-342900">
              <a:lnSpc>
                <a:spcPts val="2400"/>
              </a:lnSpc>
              <a:buAutoNum type="arabicPeriod"/>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sym typeface="Wingdings" pitchFamily="2" charset="2"/>
              </a:rPr>
              <a:t>Income level  alludes to hobbies and products/services consumed  </a:t>
            </a:r>
            <a:endParaRPr lang="en-CA" dirty="0">
              <a:solidFill>
                <a:schemeClr val="tx1"/>
              </a:solidFill>
              <a:latin typeface="Avenir Book" panose="02000503020000020003" pitchFamily="2" charset="0"/>
            </a:endParaRP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3" name="Picture 2">
            <a:extLst>
              <a:ext uri="{FF2B5EF4-FFF2-40B4-BE49-F238E27FC236}">
                <a16:creationId xmlns:a16="http://schemas.microsoft.com/office/drawing/2014/main" id="{EAFF4D90-4E32-6377-AA0E-CEB90072C0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9682" y="1059515"/>
            <a:ext cx="3088457" cy="3088457"/>
          </a:xfrm>
          <a:prstGeom prst="rect">
            <a:avLst/>
          </a:prstGeom>
        </p:spPr>
      </p:pic>
    </p:spTree>
    <p:extLst>
      <p:ext uri="{BB962C8B-B14F-4D97-AF65-F5344CB8AC3E}">
        <p14:creationId xmlns:p14="http://schemas.microsoft.com/office/powerpoint/2010/main" val="165506793"/>
      </p:ext>
    </p:extLst>
  </p:cSld>
  <p:clrMapOvr>
    <a:masterClrMapping/>
  </p:clrMapOvr>
  <p:transition spd="slow" advTm="58059">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Buyer Personas</a:t>
            </a:r>
          </a:p>
        </p:txBody>
      </p:sp>
      <p:sp>
        <p:nvSpPr>
          <p:cNvPr id="7" name="Shape 67">
            <a:extLst>
              <a:ext uri="{FF2B5EF4-FFF2-40B4-BE49-F238E27FC236}">
                <a16:creationId xmlns:a16="http://schemas.microsoft.com/office/drawing/2014/main" id="{165642D9-B148-F745-9BE6-C5E55DD11834}"/>
              </a:ext>
            </a:extLst>
          </p:cNvPr>
          <p:cNvSpPr/>
          <p:nvPr/>
        </p:nvSpPr>
        <p:spPr>
          <a:xfrm>
            <a:off x="357452" y="811450"/>
            <a:ext cx="3088276" cy="2630303"/>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numCol="1" spcCol="360000">
            <a:spAutoFit/>
          </a:bodyPr>
          <a:lstStyle/>
          <a:p>
            <a:pPr>
              <a:lnSpc>
                <a:spcPts val="2400"/>
              </a:lnSpc>
              <a:defRPr sz="1600">
                <a:solidFill>
                  <a:srgbClr val="004B54"/>
                </a:solidFill>
                <a:latin typeface="Avenir Heavy"/>
                <a:ea typeface="Avenir Heavy"/>
                <a:cs typeface="Avenir Heavy"/>
                <a:sym typeface="Avenir Heavy"/>
              </a:defRPr>
            </a:pPr>
            <a:r>
              <a:rPr lang="en-CA" b="1" dirty="0">
                <a:solidFill>
                  <a:schemeClr val="tx1"/>
                </a:solidFill>
                <a:latin typeface="Avenir Book" panose="02000503020000020003" pitchFamily="2" charset="0"/>
              </a:rPr>
              <a:t>This is why we focus on actionable items.</a:t>
            </a: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Ozzy Osbourne and Prince Charles III have the same personas...but they’re very different. </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4" name="Picture 3" descr="Graphical user interface, text&#10;&#10;Description automatically generated">
            <a:extLst>
              <a:ext uri="{FF2B5EF4-FFF2-40B4-BE49-F238E27FC236}">
                <a16:creationId xmlns:a16="http://schemas.microsoft.com/office/drawing/2014/main" id="{1A410165-57B2-4B28-EB3C-4046A1C7C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4252" y="-1"/>
            <a:ext cx="4114800" cy="5143500"/>
          </a:xfrm>
          <a:prstGeom prst="rect">
            <a:avLst/>
          </a:prstGeom>
        </p:spPr>
      </p:pic>
    </p:spTree>
    <p:extLst>
      <p:ext uri="{BB962C8B-B14F-4D97-AF65-F5344CB8AC3E}">
        <p14:creationId xmlns:p14="http://schemas.microsoft.com/office/powerpoint/2010/main" val="4022230433"/>
      </p:ext>
    </p:extLst>
  </p:cSld>
  <p:clrMapOvr>
    <a:masterClrMapping/>
  </p:clrMapOvr>
  <p:transition spd="slow" advTm="58059">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54011" y="1281968"/>
            <a:ext cx="5025254" cy="258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CA" sz="2700" u="none" strike="noStrike" cap="none" spc="0" normalizeH="0" baseline="0" dirty="0">
                <a:ln>
                  <a:noFill/>
                </a:ln>
                <a:solidFill>
                  <a:srgbClr val="000000"/>
                </a:solidFill>
                <a:effectLst/>
                <a:uFillTx/>
                <a:latin typeface="Avenir Book" panose="02000503020000020003" pitchFamily="2" charset="0"/>
                <a:sym typeface="Arial"/>
              </a:rPr>
              <a:t>This situation requires strategic planning that ultimately impacts marketing, sales, operations and more.</a:t>
            </a:r>
          </a:p>
          <a:p>
            <a:pPr marL="0" marR="0" indent="0" algn="l" defTabSz="914400" rtl="0" fontAlgn="auto" latinLnBrk="0" hangingPunct="0">
              <a:lnSpc>
                <a:spcPct val="100000"/>
              </a:lnSpc>
              <a:spcBef>
                <a:spcPts val="0"/>
              </a:spcBef>
              <a:spcAft>
                <a:spcPts val="0"/>
              </a:spcAft>
              <a:buClrTx/>
              <a:buSzTx/>
              <a:buFontTx/>
              <a:buNone/>
              <a:tabLst/>
            </a:pPr>
            <a:r>
              <a:rPr lang="en-CA" sz="2700" dirty="0">
                <a:latin typeface="Avenir Book" panose="02000503020000020003" pitchFamily="2" charset="0"/>
              </a:rPr>
              <a:t>Kyley will be our baseline case study for the day. </a:t>
            </a:r>
            <a:endParaRPr kumimoji="0" lang="en-US" sz="2700" u="none" strike="noStrike" cap="none" spc="0" normalizeH="0" dirty="0">
              <a:ln>
                <a:noFill/>
              </a:ln>
              <a:solidFill>
                <a:srgbClr val="000000"/>
              </a:solidFill>
              <a:effectLst/>
              <a:uFillTx/>
              <a:latin typeface="Avenir Book" panose="02000503020000020003" pitchFamily="2" charset="0"/>
              <a:sym typeface="Arial"/>
            </a:endParaRPr>
          </a:p>
        </p:txBody>
      </p:sp>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42441"/>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Case Study</a:t>
            </a:r>
          </a:p>
        </p:txBody>
      </p:sp>
      <p:pic>
        <p:nvPicPr>
          <p:cNvPr id="12" name="Picture 11">
            <a:extLst>
              <a:ext uri="{FF2B5EF4-FFF2-40B4-BE49-F238E27FC236}">
                <a16:creationId xmlns:a16="http://schemas.microsoft.com/office/drawing/2014/main" id="{A1635107-47DA-AC4B-BD3D-0ED8897EFE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3" name="Shape 66">
            <a:extLst>
              <a:ext uri="{FF2B5EF4-FFF2-40B4-BE49-F238E27FC236}">
                <a16:creationId xmlns:a16="http://schemas.microsoft.com/office/drawing/2014/main" id="{F3F25E6D-C067-484B-81EF-C24B63385187}"/>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4" name="Picture 3">
            <a:extLst>
              <a:ext uri="{FF2B5EF4-FFF2-40B4-BE49-F238E27FC236}">
                <a16:creationId xmlns:a16="http://schemas.microsoft.com/office/drawing/2014/main" id="{E0D52CF9-146D-3779-8C4C-4BB7F291C7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51" y="1093510"/>
            <a:ext cx="3216962" cy="3216962"/>
          </a:xfrm>
          <a:prstGeom prst="rect">
            <a:avLst/>
          </a:prstGeom>
        </p:spPr>
      </p:pic>
    </p:spTree>
    <p:extLst>
      <p:ext uri="{BB962C8B-B14F-4D97-AF65-F5344CB8AC3E}">
        <p14:creationId xmlns:p14="http://schemas.microsoft.com/office/powerpoint/2010/main" val="2823077119"/>
      </p:ext>
    </p:extLst>
  </p:cSld>
  <p:clrMapOvr>
    <a:masterClrMapping/>
  </p:clrMapOvr>
  <p:transition spd="slow" advTm="44708">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Buyer Personas Activity 1</a:t>
            </a:r>
          </a:p>
        </p:txBody>
      </p:sp>
      <p:sp>
        <p:nvSpPr>
          <p:cNvPr id="7" name="Shape 67">
            <a:extLst>
              <a:ext uri="{FF2B5EF4-FFF2-40B4-BE49-F238E27FC236}">
                <a16:creationId xmlns:a16="http://schemas.microsoft.com/office/drawing/2014/main" id="{165642D9-B148-F745-9BE6-C5E55DD11834}"/>
              </a:ext>
            </a:extLst>
          </p:cNvPr>
          <p:cNvSpPr/>
          <p:nvPr/>
        </p:nvSpPr>
        <p:spPr>
          <a:xfrm>
            <a:off x="3339660" y="1059515"/>
            <a:ext cx="5634658" cy="2630303"/>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In breakout rooms, for 15 minutes, choose a brand and create a target persona. Be sure to include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Age,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Income level,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Education level,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Identifying detail that links the consumer to the business, and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Any other details you think are crucial.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3" name="Picture 2">
            <a:extLst>
              <a:ext uri="{FF2B5EF4-FFF2-40B4-BE49-F238E27FC236}">
                <a16:creationId xmlns:a16="http://schemas.microsoft.com/office/drawing/2014/main" id="{EAFF4D90-4E32-6377-AA0E-CEB90072C0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9682" y="1059515"/>
            <a:ext cx="3088457" cy="3088457"/>
          </a:xfrm>
          <a:prstGeom prst="rect">
            <a:avLst/>
          </a:prstGeom>
        </p:spPr>
      </p:pic>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spTree>
    <p:extLst>
      <p:ext uri="{BB962C8B-B14F-4D97-AF65-F5344CB8AC3E}">
        <p14:creationId xmlns:p14="http://schemas.microsoft.com/office/powerpoint/2010/main" val="1054474137"/>
      </p:ext>
    </p:extLst>
  </p:cSld>
  <p:clrMapOvr>
    <a:masterClrMapping/>
  </p:clrMapOvr>
  <p:transition spd="slow" advTm="58059">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Buyer Personas Activity 2</a:t>
            </a:r>
          </a:p>
        </p:txBody>
      </p:sp>
      <p:sp>
        <p:nvSpPr>
          <p:cNvPr id="7" name="Shape 67">
            <a:extLst>
              <a:ext uri="{FF2B5EF4-FFF2-40B4-BE49-F238E27FC236}">
                <a16:creationId xmlns:a16="http://schemas.microsoft.com/office/drawing/2014/main" id="{165642D9-B148-F745-9BE6-C5E55DD11834}"/>
              </a:ext>
            </a:extLst>
          </p:cNvPr>
          <p:cNvSpPr/>
          <p:nvPr/>
        </p:nvSpPr>
        <p:spPr>
          <a:xfrm>
            <a:off x="3339660" y="1059515"/>
            <a:ext cx="5634658" cy="1706973"/>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In breakout rooms, for 15 minutes, based on the brand you chose and target audience,</a:t>
            </a:r>
          </a:p>
          <a:p>
            <a:pPr marL="342900" indent="-342900">
              <a:lnSpc>
                <a:spcPts val="2400"/>
              </a:lnSpc>
              <a:buAutoNum type="arabicPeriod"/>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Propose a post (give the platform, suggested creative and draft caption), and</a:t>
            </a:r>
          </a:p>
          <a:p>
            <a:pPr marL="342900" indent="-342900">
              <a:lnSpc>
                <a:spcPts val="2400"/>
              </a:lnSpc>
              <a:buAutoNum type="arabicPeriod"/>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Rationale for your choice.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3" name="Picture 2">
            <a:extLst>
              <a:ext uri="{FF2B5EF4-FFF2-40B4-BE49-F238E27FC236}">
                <a16:creationId xmlns:a16="http://schemas.microsoft.com/office/drawing/2014/main" id="{EAFF4D90-4E32-6377-AA0E-CEB90072C0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9682" y="1059515"/>
            <a:ext cx="3088457" cy="3088457"/>
          </a:xfrm>
          <a:prstGeom prst="rect">
            <a:avLst/>
          </a:prstGeom>
        </p:spPr>
      </p:pic>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spTree>
    <p:extLst>
      <p:ext uri="{BB962C8B-B14F-4D97-AF65-F5344CB8AC3E}">
        <p14:creationId xmlns:p14="http://schemas.microsoft.com/office/powerpoint/2010/main" val="163299090"/>
      </p:ext>
    </p:extLst>
  </p:cSld>
  <p:clrMapOvr>
    <a:masterClrMapping/>
  </p:clrMapOvr>
  <p:transition spd="slow" advTm="58059">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Journey Mapping </a:t>
            </a:r>
          </a:p>
        </p:txBody>
      </p:sp>
      <p:sp>
        <p:nvSpPr>
          <p:cNvPr id="7" name="Shape 67">
            <a:extLst>
              <a:ext uri="{FF2B5EF4-FFF2-40B4-BE49-F238E27FC236}">
                <a16:creationId xmlns:a16="http://schemas.microsoft.com/office/drawing/2014/main" id="{165642D9-B148-F745-9BE6-C5E55DD11834}"/>
              </a:ext>
            </a:extLst>
          </p:cNvPr>
          <p:cNvSpPr/>
          <p:nvPr/>
        </p:nvSpPr>
        <p:spPr>
          <a:xfrm>
            <a:off x="3339660" y="1059515"/>
            <a:ext cx="5634658" cy="293808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b="0" i="0" dirty="0">
                <a:solidFill>
                  <a:schemeClr val="tx1"/>
                </a:solidFill>
                <a:effectLst/>
                <a:latin typeface="Avenir Book" panose="02000503020000020003" pitchFamily="2" charset="0"/>
              </a:rPr>
              <a:t>“The customer journey is a map of the route a customer takes from the time they first encounter your brand to the time they make a purchase. Unlike the more rigid, linear marketing funnel, the customer journey can be (and usually is) meandering and circuitous. The longer your sales cycle is, the longer your average customer’s journey will probably be.”</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(Disilvestro, 2018)</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3" name="Picture 2">
            <a:extLst>
              <a:ext uri="{FF2B5EF4-FFF2-40B4-BE49-F238E27FC236}">
                <a16:creationId xmlns:a16="http://schemas.microsoft.com/office/drawing/2014/main" id="{EAFF4D90-4E32-6377-AA0E-CEB90072C0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9682" y="1059515"/>
            <a:ext cx="3088457" cy="3088457"/>
          </a:xfrm>
          <a:prstGeom prst="rect">
            <a:avLst/>
          </a:prstGeom>
        </p:spPr>
      </p:pic>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spTree>
    <p:extLst>
      <p:ext uri="{BB962C8B-B14F-4D97-AF65-F5344CB8AC3E}">
        <p14:creationId xmlns:p14="http://schemas.microsoft.com/office/powerpoint/2010/main" val="2515871635"/>
      </p:ext>
    </p:extLst>
  </p:cSld>
  <p:clrMapOvr>
    <a:masterClrMapping/>
  </p:clrMapOvr>
  <p:transition spd="slow" advTm="58059">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Journey Mapping </a:t>
            </a:r>
          </a:p>
        </p:txBody>
      </p:sp>
      <p:sp>
        <p:nvSpPr>
          <p:cNvPr id="7" name="Shape 67">
            <a:extLst>
              <a:ext uri="{FF2B5EF4-FFF2-40B4-BE49-F238E27FC236}">
                <a16:creationId xmlns:a16="http://schemas.microsoft.com/office/drawing/2014/main" id="{165642D9-B148-F745-9BE6-C5E55DD11834}"/>
              </a:ext>
            </a:extLst>
          </p:cNvPr>
          <p:cNvSpPr/>
          <p:nvPr/>
        </p:nvSpPr>
        <p:spPr>
          <a:xfrm>
            <a:off x="3339660" y="1059515"/>
            <a:ext cx="5634658" cy="293808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Let’s discuss two journeys you have recently taken:</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b="1" dirty="0">
                <a:solidFill>
                  <a:schemeClr val="tx1"/>
                </a:solidFill>
                <a:latin typeface="Avenir Book" panose="02000503020000020003" pitchFamily="2" charset="0"/>
              </a:rPr>
              <a:t>Describe how you chose to study Content Marketing at York University.</a:t>
            </a:r>
          </a:p>
          <a:p>
            <a:pPr>
              <a:lnSpc>
                <a:spcPts val="2400"/>
              </a:lnSpc>
              <a:defRPr sz="1600">
                <a:solidFill>
                  <a:srgbClr val="004B54"/>
                </a:solidFill>
                <a:latin typeface="Avenir Heavy"/>
                <a:ea typeface="Avenir Heavy"/>
                <a:cs typeface="Avenir Heavy"/>
                <a:sym typeface="Avenir Heavy"/>
              </a:defRPr>
            </a:pPr>
            <a:endParaRPr lang="en-CA" b="1"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Think about the last fast food restaurant you at at. </a:t>
            </a:r>
            <a:r>
              <a:rPr lang="en-CA" b="1" dirty="0">
                <a:solidFill>
                  <a:schemeClr val="tx1"/>
                </a:solidFill>
                <a:latin typeface="Avenir Book" panose="02000503020000020003" pitchFamily="2" charset="0"/>
              </a:rPr>
              <a:t>Describe how you chose that restaurant.</a:t>
            </a: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Chances are: those journeys were very different.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3" name="Picture 2">
            <a:extLst>
              <a:ext uri="{FF2B5EF4-FFF2-40B4-BE49-F238E27FC236}">
                <a16:creationId xmlns:a16="http://schemas.microsoft.com/office/drawing/2014/main" id="{EAFF4D90-4E32-6377-AA0E-CEB90072C0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9682" y="1059515"/>
            <a:ext cx="3088457" cy="3088457"/>
          </a:xfrm>
          <a:prstGeom prst="rect">
            <a:avLst/>
          </a:prstGeom>
        </p:spPr>
      </p:pic>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spTree>
    <p:extLst>
      <p:ext uri="{BB962C8B-B14F-4D97-AF65-F5344CB8AC3E}">
        <p14:creationId xmlns:p14="http://schemas.microsoft.com/office/powerpoint/2010/main" val="451466620"/>
      </p:ext>
    </p:extLst>
  </p:cSld>
  <p:clrMapOvr>
    <a:masterClrMapping/>
  </p:clrMapOvr>
  <p:transition spd="slow" advTm="58059">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Journey Mapping </a:t>
            </a:r>
          </a:p>
        </p:txBody>
      </p:sp>
      <p:sp>
        <p:nvSpPr>
          <p:cNvPr id="7" name="Shape 67">
            <a:extLst>
              <a:ext uri="{FF2B5EF4-FFF2-40B4-BE49-F238E27FC236}">
                <a16:creationId xmlns:a16="http://schemas.microsoft.com/office/drawing/2014/main" id="{165642D9-B148-F745-9BE6-C5E55DD11834}"/>
              </a:ext>
            </a:extLst>
          </p:cNvPr>
          <p:cNvSpPr/>
          <p:nvPr/>
        </p:nvSpPr>
        <p:spPr>
          <a:xfrm>
            <a:off x="3339660" y="1059515"/>
            <a:ext cx="5634658" cy="2322527"/>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There are a lot of theories of customer journeys: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Google’s Messy Middle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err="1">
                <a:solidFill>
                  <a:schemeClr val="tx1"/>
                </a:solidFill>
                <a:latin typeface="Avenir Book" panose="02000503020000020003" pitchFamily="2" charset="0"/>
              </a:rPr>
              <a:t>Hubspot’s</a:t>
            </a:r>
            <a:r>
              <a:rPr lang="en-CA" dirty="0">
                <a:solidFill>
                  <a:schemeClr val="tx1"/>
                </a:solidFill>
                <a:latin typeface="Avenir Book" panose="02000503020000020003" pitchFamily="2" charset="0"/>
              </a:rPr>
              <a:t> 4 Parts (Define, Compare, Negotiate, Select)</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err="1">
                <a:solidFill>
                  <a:schemeClr val="tx1"/>
                </a:solidFill>
                <a:latin typeface="Avenir Book" panose="02000503020000020003" pitchFamily="2" charset="0"/>
              </a:rPr>
              <a:t>Forbe’s</a:t>
            </a:r>
            <a:r>
              <a:rPr lang="en-CA" dirty="0">
                <a:solidFill>
                  <a:schemeClr val="tx1"/>
                </a:solidFill>
                <a:latin typeface="Avenir Book" panose="02000503020000020003" pitchFamily="2" charset="0"/>
              </a:rPr>
              <a:t> Standard 5 Steps (Awareness, Research, Consideration, Purchase, Support)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Facebook’s 3 Stages (Awareness, Consideration, Conversion)</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pic>
        <p:nvPicPr>
          <p:cNvPr id="5" name="Picture 4" descr="Diagram&#10;&#10;Description automatically generated">
            <a:extLst>
              <a:ext uri="{FF2B5EF4-FFF2-40B4-BE49-F238E27FC236}">
                <a16:creationId xmlns:a16="http://schemas.microsoft.com/office/drawing/2014/main" id="{1FAC3D5A-13A9-6CF1-0BF0-55BFE9A04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82" y="1359700"/>
            <a:ext cx="3064043" cy="3034088"/>
          </a:xfrm>
          <a:prstGeom prst="rect">
            <a:avLst/>
          </a:prstGeom>
        </p:spPr>
      </p:pic>
    </p:spTree>
    <p:extLst>
      <p:ext uri="{BB962C8B-B14F-4D97-AF65-F5344CB8AC3E}">
        <p14:creationId xmlns:p14="http://schemas.microsoft.com/office/powerpoint/2010/main" val="4290447495"/>
      </p:ext>
    </p:extLst>
  </p:cSld>
  <p:clrMapOvr>
    <a:masterClrMapping/>
  </p:clrMapOvr>
  <p:transition spd="slow" advTm="58059">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Journey Mapping </a:t>
            </a:r>
          </a:p>
        </p:txBody>
      </p:sp>
      <p:sp>
        <p:nvSpPr>
          <p:cNvPr id="7" name="Shape 67">
            <a:extLst>
              <a:ext uri="{FF2B5EF4-FFF2-40B4-BE49-F238E27FC236}">
                <a16:creationId xmlns:a16="http://schemas.microsoft.com/office/drawing/2014/main" id="{165642D9-B148-F745-9BE6-C5E55DD11834}"/>
              </a:ext>
            </a:extLst>
          </p:cNvPr>
          <p:cNvSpPr/>
          <p:nvPr/>
        </p:nvSpPr>
        <p:spPr>
          <a:xfrm>
            <a:off x="3924636" y="1059515"/>
            <a:ext cx="4336435" cy="2630303"/>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For all intents and purposes, this is the map we are going to work off of. We are going to break down all stages, phases and frameworks into four parts:</a:t>
            </a: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1. Awareness</a:t>
            </a: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2. Consideration</a:t>
            </a: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3. Conversion</a:t>
            </a: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4. Loyalty</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pic>
        <p:nvPicPr>
          <p:cNvPr id="4" name="Picture 3" descr="A picture containing arrow&#10;&#10;Description automatically generated">
            <a:extLst>
              <a:ext uri="{FF2B5EF4-FFF2-40B4-BE49-F238E27FC236}">
                <a16:creationId xmlns:a16="http://schemas.microsoft.com/office/drawing/2014/main" id="{0AFA8B1B-F021-93D9-09DB-E4B35A428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51" y="978941"/>
            <a:ext cx="3436081" cy="3436081"/>
          </a:xfrm>
          <a:prstGeom prst="rect">
            <a:avLst/>
          </a:prstGeom>
        </p:spPr>
      </p:pic>
    </p:spTree>
    <p:extLst>
      <p:ext uri="{BB962C8B-B14F-4D97-AF65-F5344CB8AC3E}">
        <p14:creationId xmlns:p14="http://schemas.microsoft.com/office/powerpoint/2010/main" val="2099828067"/>
      </p:ext>
    </p:extLst>
  </p:cSld>
  <p:clrMapOvr>
    <a:masterClrMapping/>
  </p:clrMapOvr>
  <p:transition spd="slow" advTm="58059">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Journey Mapping: Awareness </a:t>
            </a:r>
          </a:p>
        </p:txBody>
      </p:sp>
      <p:sp>
        <p:nvSpPr>
          <p:cNvPr id="7" name="Shape 67">
            <a:extLst>
              <a:ext uri="{FF2B5EF4-FFF2-40B4-BE49-F238E27FC236}">
                <a16:creationId xmlns:a16="http://schemas.microsoft.com/office/drawing/2014/main" id="{165642D9-B148-F745-9BE6-C5E55DD11834}"/>
              </a:ext>
            </a:extLst>
          </p:cNvPr>
          <p:cNvSpPr/>
          <p:nvPr/>
        </p:nvSpPr>
        <p:spPr>
          <a:xfrm>
            <a:off x="3924636" y="823860"/>
            <a:ext cx="4336435" cy="3861409"/>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This is the stage where we simply try to reach the maximum number of ideal customers.</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Ideally in digital marketing we’d consider both reach and number of new followers, because then we can see if everything we’re putting out to the internet is resonating.</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In this stage, we’re using hashtags to increase discoverability, we’re engaging with new accounts, we’re encouraging followers to share our posts for us.</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pic>
        <p:nvPicPr>
          <p:cNvPr id="4" name="Picture 3" descr="A picture containing arrow&#10;&#10;Description automatically generated">
            <a:extLst>
              <a:ext uri="{FF2B5EF4-FFF2-40B4-BE49-F238E27FC236}">
                <a16:creationId xmlns:a16="http://schemas.microsoft.com/office/drawing/2014/main" id="{0AFA8B1B-F021-93D9-09DB-E4B35A428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51" y="978941"/>
            <a:ext cx="3436081" cy="3436081"/>
          </a:xfrm>
          <a:prstGeom prst="rect">
            <a:avLst/>
          </a:prstGeom>
        </p:spPr>
      </p:pic>
    </p:spTree>
    <p:extLst>
      <p:ext uri="{BB962C8B-B14F-4D97-AF65-F5344CB8AC3E}">
        <p14:creationId xmlns:p14="http://schemas.microsoft.com/office/powerpoint/2010/main" val="252341521"/>
      </p:ext>
    </p:extLst>
  </p:cSld>
  <p:clrMapOvr>
    <a:masterClrMapping/>
  </p:clrMapOvr>
  <p:transition spd="slow" advTm="58059">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Journey Mapping: Consideration </a:t>
            </a:r>
          </a:p>
        </p:txBody>
      </p:sp>
      <p:sp>
        <p:nvSpPr>
          <p:cNvPr id="7" name="Shape 67">
            <a:extLst>
              <a:ext uri="{FF2B5EF4-FFF2-40B4-BE49-F238E27FC236}">
                <a16:creationId xmlns:a16="http://schemas.microsoft.com/office/drawing/2014/main" id="{165642D9-B148-F745-9BE6-C5E55DD11834}"/>
              </a:ext>
            </a:extLst>
          </p:cNvPr>
          <p:cNvSpPr/>
          <p:nvPr/>
        </p:nvSpPr>
        <p:spPr>
          <a:xfrm>
            <a:off x="3924636" y="823860"/>
            <a:ext cx="4336435" cy="3861409"/>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This is the stage where we want customers to more seriously consider buying from us.</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Typically people do up to three things: confirm, compare and contrast. Here we’re measuring engagement rate and direct messages.</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In this stage, we’re focusing on getting and highlighting reviews, showing benefits and features in posts and honing in on what our target audience wants.</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pic>
        <p:nvPicPr>
          <p:cNvPr id="4" name="Picture 3" descr="A picture containing arrow&#10;&#10;Description automatically generated">
            <a:extLst>
              <a:ext uri="{FF2B5EF4-FFF2-40B4-BE49-F238E27FC236}">
                <a16:creationId xmlns:a16="http://schemas.microsoft.com/office/drawing/2014/main" id="{0AFA8B1B-F021-93D9-09DB-E4B35A428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51" y="978941"/>
            <a:ext cx="3436081" cy="3436081"/>
          </a:xfrm>
          <a:prstGeom prst="rect">
            <a:avLst/>
          </a:prstGeom>
        </p:spPr>
      </p:pic>
    </p:spTree>
    <p:extLst>
      <p:ext uri="{BB962C8B-B14F-4D97-AF65-F5344CB8AC3E}">
        <p14:creationId xmlns:p14="http://schemas.microsoft.com/office/powerpoint/2010/main" val="915624996"/>
      </p:ext>
    </p:extLst>
  </p:cSld>
  <p:clrMapOvr>
    <a:masterClrMapping/>
  </p:clrMapOvr>
  <p:transition spd="slow" advTm="58059">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Journey Mapping: Conversion</a:t>
            </a:r>
          </a:p>
        </p:txBody>
      </p:sp>
      <p:sp>
        <p:nvSpPr>
          <p:cNvPr id="7" name="Shape 67">
            <a:extLst>
              <a:ext uri="{FF2B5EF4-FFF2-40B4-BE49-F238E27FC236}">
                <a16:creationId xmlns:a16="http://schemas.microsoft.com/office/drawing/2014/main" id="{165642D9-B148-F745-9BE6-C5E55DD11834}"/>
              </a:ext>
            </a:extLst>
          </p:cNvPr>
          <p:cNvSpPr/>
          <p:nvPr/>
        </p:nvSpPr>
        <p:spPr>
          <a:xfrm>
            <a:off x="3924636" y="823860"/>
            <a:ext cx="4336435" cy="3245856"/>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This is the stage where consumers decide to buy. </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Typically people take the last step or get final details to make a purchase. </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In this stage, we’re focusing on posting direct links to purchase, suggesting upsells or cross sells and instilling confidence in their purchase.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pic>
        <p:nvPicPr>
          <p:cNvPr id="4" name="Picture 3" descr="A picture containing arrow&#10;&#10;Description automatically generated">
            <a:extLst>
              <a:ext uri="{FF2B5EF4-FFF2-40B4-BE49-F238E27FC236}">
                <a16:creationId xmlns:a16="http://schemas.microsoft.com/office/drawing/2014/main" id="{0AFA8B1B-F021-93D9-09DB-E4B35A428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51" y="978941"/>
            <a:ext cx="3436081" cy="3436081"/>
          </a:xfrm>
          <a:prstGeom prst="rect">
            <a:avLst/>
          </a:prstGeom>
        </p:spPr>
      </p:pic>
    </p:spTree>
    <p:extLst>
      <p:ext uri="{BB962C8B-B14F-4D97-AF65-F5344CB8AC3E}">
        <p14:creationId xmlns:p14="http://schemas.microsoft.com/office/powerpoint/2010/main" val="3306370312"/>
      </p:ext>
    </p:extLst>
  </p:cSld>
  <p:clrMapOvr>
    <a:masterClrMapping/>
  </p:clrMapOvr>
  <p:transition spd="slow" advTm="58059">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Journey Mapping: Loyalty</a:t>
            </a:r>
          </a:p>
        </p:txBody>
      </p:sp>
      <p:sp>
        <p:nvSpPr>
          <p:cNvPr id="7" name="Shape 67">
            <a:extLst>
              <a:ext uri="{FF2B5EF4-FFF2-40B4-BE49-F238E27FC236}">
                <a16:creationId xmlns:a16="http://schemas.microsoft.com/office/drawing/2014/main" id="{165642D9-B148-F745-9BE6-C5E55DD11834}"/>
              </a:ext>
            </a:extLst>
          </p:cNvPr>
          <p:cNvSpPr/>
          <p:nvPr/>
        </p:nvSpPr>
        <p:spPr>
          <a:xfrm>
            <a:off x="3924636" y="823860"/>
            <a:ext cx="4336435" cy="3245856"/>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This is the stage where consumers act upon a positive emotion in relation to our brand.</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Typically people share and amplify the brand’s message, or make another purchase.</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In this stage, we’re focusing on relatability, joy and happiness from our product or services, and encouraging shares of our posts (along with repeat purchases).</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pic>
        <p:nvPicPr>
          <p:cNvPr id="4" name="Picture 3" descr="A picture containing arrow&#10;&#10;Description automatically generated">
            <a:extLst>
              <a:ext uri="{FF2B5EF4-FFF2-40B4-BE49-F238E27FC236}">
                <a16:creationId xmlns:a16="http://schemas.microsoft.com/office/drawing/2014/main" id="{0AFA8B1B-F021-93D9-09DB-E4B35A428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51" y="978941"/>
            <a:ext cx="3436081" cy="3436081"/>
          </a:xfrm>
          <a:prstGeom prst="rect">
            <a:avLst/>
          </a:prstGeom>
        </p:spPr>
      </p:pic>
    </p:spTree>
    <p:extLst>
      <p:ext uri="{BB962C8B-B14F-4D97-AF65-F5344CB8AC3E}">
        <p14:creationId xmlns:p14="http://schemas.microsoft.com/office/powerpoint/2010/main" val="640422442"/>
      </p:ext>
    </p:extLst>
  </p:cSld>
  <p:clrMapOvr>
    <a:masterClrMapping/>
  </p:clrMapOvr>
  <p:transition spd="slow" advTm="58059">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Strategic Planning</a:t>
            </a:r>
          </a:p>
        </p:txBody>
      </p:sp>
      <p:sp>
        <p:nvSpPr>
          <p:cNvPr id="7" name="Shape 67">
            <a:extLst>
              <a:ext uri="{FF2B5EF4-FFF2-40B4-BE49-F238E27FC236}">
                <a16:creationId xmlns:a16="http://schemas.microsoft.com/office/drawing/2014/main" id="{165642D9-B148-F745-9BE6-C5E55DD11834}"/>
              </a:ext>
            </a:extLst>
          </p:cNvPr>
          <p:cNvSpPr/>
          <p:nvPr/>
        </p:nvSpPr>
        <p:spPr>
          <a:xfrm>
            <a:off x="3339660" y="902116"/>
            <a:ext cx="5634658" cy="3861409"/>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Strategic planning has wildly been abused, misused and ill defined.</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From  Catherine Cote of Harvard Business School, “</a:t>
            </a:r>
            <a:r>
              <a:rPr lang="en-CA" i="0" dirty="0">
                <a:solidFill>
                  <a:srgbClr val="181818"/>
                </a:solidFill>
                <a:effectLst/>
                <a:latin typeface="Avenir Book" panose="02000503020000020003" pitchFamily="2" charset="0"/>
              </a:rPr>
              <a:t>Strategic planning is the ongoing organizational process of using available knowledge to document a business's intended direction. This process is used to prioritize efforts, effectively allocate resources, align shareholders and employees on the organization’s goals, and ensure those goals are backed by data and sound reasoning.</a:t>
            </a:r>
            <a:r>
              <a:rPr lang="en-CA" i="0" dirty="0">
                <a:solidFill>
                  <a:schemeClr val="tx1"/>
                </a:solidFill>
                <a:effectLst/>
                <a:latin typeface="Avenir Book" panose="02000503020000020003" pitchFamily="2" charset="0"/>
              </a:rPr>
              <a:t>”</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(Cote, 2020)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pic>
        <p:nvPicPr>
          <p:cNvPr id="3" name="Picture 2" descr="A picture containing building, different, colorful&#10;&#10;Description automatically generated">
            <a:extLst>
              <a:ext uri="{FF2B5EF4-FFF2-40B4-BE49-F238E27FC236}">
                <a16:creationId xmlns:a16="http://schemas.microsoft.com/office/drawing/2014/main" id="{EAFF4D90-4E32-6377-AA0E-CEB90072C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82" y="1059515"/>
            <a:ext cx="3088457" cy="3088457"/>
          </a:xfrm>
          <a:prstGeom prst="rect">
            <a:avLst/>
          </a:prstGeom>
        </p:spPr>
      </p:pic>
    </p:spTree>
    <p:extLst>
      <p:ext uri="{BB962C8B-B14F-4D97-AF65-F5344CB8AC3E}">
        <p14:creationId xmlns:p14="http://schemas.microsoft.com/office/powerpoint/2010/main" val="3751994018"/>
      </p:ext>
    </p:extLst>
  </p:cSld>
  <p:clrMapOvr>
    <a:masterClrMapping/>
  </p:clrMapOvr>
  <p:transition spd="slow" advTm="58059">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Journey Mapping: Samsung Example</a:t>
            </a:r>
          </a:p>
        </p:txBody>
      </p:sp>
      <p:sp>
        <p:nvSpPr>
          <p:cNvPr id="7" name="Shape 67">
            <a:extLst>
              <a:ext uri="{FF2B5EF4-FFF2-40B4-BE49-F238E27FC236}">
                <a16:creationId xmlns:a16="http://schemas.microsoft.com/office/drawing/2014/main" id="{165642D9-B148-F745-9BE6-C5E55DD11834}"/>
              </a:ext>
            </a:extLst>
          </p:cNvPr>
          <p:cNvSpPr/>
          <p:nvPr/>
        </p:nvSpPr>
        <p:spPr>
          <a:xfrm>
            <a:off x="3924636" y="823860"/>
            <a:ext cx="4336435" cy="3553633"/>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b="1" dirty="0">
                <a:solidFill>
                  <a:schemeClr val="tx1"/>
                </a:solidFill>
                <a:latin typeface="Avenir Book" panose="02000503020000020003" pitchFamily="2" charset="0"/>
              </a:rPr>
              <a:t>Awareness: </a:t>
            </a:r>
            <a:r>
              <a:rPr lang="en-CA" dirty="0">
                <a:solidFill>
                  <a:schemeClr val="tx1"/>
                </a:solidFill>
                <a:latin typeface="Avenir Book" panose="02000503020000020003" pitchFamily="2" charset="0"/>
              </a:rPr>
              <a:t>Samsung does paid ads to iPhone users who don’t even know Samsung came out with a new phone. </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b="1" dirty="0">
                <a:solidFill>
                  <a:schemeClr val="tx1"/>
                </a:solidFill>
                <a:latin typeface="Avenir Book" panose="02000503020000020003" pitchFamily="2" charset="0"/>
              </a:rPr>
              <a:t>Consideration:</a:t>
            </a:r>
            <a:r>
              <a:rPr lang="en-CA" dirty="0">
                <a:solidFill>
                  <a:schemeClr val="tx1"/>
                </a:solidFill>
                <a:latin typeface="Avenir Book" panose="02000503020000020003" pitchFamily="2" charset="0"/>
              </a:rPr>
              <a:t> Samsung highlights what the common, comparable features are between Apple and Samsung.</a:t>
            </a:r>
          </a:p>
          <a:p>
            <a:pPr>
              <a:lnSpc>
                <a:spcPts val="2400"/>
              </a:lnSpc>
              <a:defRPr sz="1600">
                <a:solidFill>
                  <a:srgbClr val="004B54"/>
                </a:solidFill>
                <a:latin typeface="Avenir Heavy"/>
                <a:ea typeface="Avenir Heavy"/>
                <a:cs typeface="Avenir Heavy"/>
                <a:sym typeface="Avenir Heavy"/>
              </a:defRPr>
            </a:pPr>
            <a:endParaRPr lang="en-CA" b="1"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b="1" dirty="0">
                <a:solidFill>
                  <a:schemeClr val="tx1"/>
                </a:solidFill>
                <a:latin typeface="Avenir Book" panose="02000503020000020003" pitchFamily="2" charset="0"/>
              </a:rPr>
              <a:t>Conversion:</a:t>
            </a:r>
            <a:r>
              <a:rPr lang="en-CA" dirty="0">
                <a:solidFill>
                  <a:schemeClr val="tx1"/>
                </a:solidFill>
                <a:latin typeface="Avenir Book" panose="02000503020000020003" pitchFamily="2" charset="0"/>
              </a:rPr>
              <a:t> Samsung posts an interactive map of stores to buy a phone with a link to a direct online purchase.</a:t>
            </a:r>
            <a:endParaRPr lang="en-CA" b="1" dirty="0">
              <a:solidFill>
                <a:schemeClr val="tx1"/>
              </a:solidFill>
              <a:latin typeface="Avenir Book" panose="02000503020000020003" pitchFamily="2" charset="0"/>
            </a:endParaRP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pic>
        <p:nvPicPr>
          <p:cNvPr id="5" name="Picture 4" descr="A picture containing text, indoor, cosmetic, worktable&#10;&#10;Description automatically generated">
            <a:extLst>
              <a:ext uri="{FF2B5EF4-FFF2-40B4-BE49-F238E27FC236}">
                <a16:creationId xmlns:a16="http://schemas.microsoft.com/office/drawing/2014/main" id="{FE288D3B-EAAC-0F65-54FA-473997375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68" y="1067548"/>
            <a:ext cx="3371149" cy="3371149"/>
          </a:xfrm>
          <a:prstGeom prst="rect">
            <a:avLst/>
          </a:prstGeom>
        </p:spPr>
      </p:pic>
    </p:spTree>
    <p:extLst>
      <p:ext uri="{BB962C8B-B14F-4D97-AF65-F5344CB8AC3E}">
        <p14:creationId xmlns:p14="http://schemas.microsoft.com/office/powerpoint/2010/main" val="2568961554"/>
      </p:ext>
    </p:extLst>
  </p:cSld>
  <p:clrMapOvr>
    <a:masterClrMapping/>
  </p:clrMapOvr>
  <p:transition spd="slow" advTm="58059">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Journey Mapping: Samsung Example</a:t>
            </a:r>
          </a:p>
        </p:txBody>
      </p:sp>
      <p:sp>
        <p:nvSpPr>
          <p:cNvPr id="7" name="Shape 67">
            <a:extLst>
              <a:ext uri="{FF2B5EF4-FFF2-40B4-BE49-F238E27FC236}">
                <a16:creationId xmlns:a16="http://schemas.microsoft.com/office/drawing/2014/main" id="{165642D9-B148-F745-9BE6-C5E55DD11834}"/>
              </a:ext>
            </a:extLst>
          </p:cNvPr>
          <p:cNvSpPr/>
          <p:nvPr/>
        </p:nvSpPr>
        <p:spPr>
          <a:xfrm>
            <a:off x="3924636" y="1067548"/>
            <a:ext cx="4336435" cy="109142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b="1" dirty="0">
                <a:solidFill>
                  <a:schemeClr val="tx1"/>
                </a:solidFill>
                <a:latin typeface="Avenir Book" panose="02000503020000020003" pitchFamily="2" charset="0"/>
              </a:rPr>
              <a:t>Loyalty:</a:t>
            </a:r>
            <a:r>
              <a:rPr lang="en-CA" dirty="0">
                <a:solidFill>
                  <a:schemeClr val="tx1"/>
                </a:solidFill>
                <a:latin typeface="Avenir Book" panose="02000503020000020003" pitchFamily="2" charset="0"/>
              </a:rPr>
              <a:t> Samsung does an Instagram poll asking Samsung users what their favourite phone feature is. </a:t>
            </a:r>
            <a:endParaRPr lang="en-CA" b="1" dirty="0">
              <a:solidFill>
                <a:schemeClr val="tx1"/>
              </a:solidFill>
              <a:latin typeface="Avenir Book" panose="02000503020000020003" pitchFamily="2" charset="0"/>
            </a:endParaRP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pic>
        <p:nvPicPr>
          <p:cNvPr id="5" name="Picture 4" descr="A picture containing text, indoor, cosmetic, worktable&#10;&#10;Description automatically generated">
            <a:extLst>
              <a:ext uri="{FF2B5EF4-FFF2-40B4-BE49-F238E27FC236}">
                <a16:creationId xmlns:a16="http://schemas.microsoft.com/office/drawing/2014/main" id="{FE288D3B-EAAC-0F65-54FA-473997375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68" y="1067548"/>
            <a:ext cx="3371149" cy="3371149"/>
          </a:xfrm>
          <a:prstGeom prst="rect">
            <a:avLst/>
          </a:prstGeom>
        </p:spPr>
      </p:pic>
    </p:spTree>
    <p:extLst>
      <p:ext uri="{BB962C8B-B14F-4D97-AF65-F5344CB8AC3E}">
        <p14:creationId xmlns:p14="http://schemas.microsoft.com/office/powerpoint/2010/main" val="1886649317"/>
      </p:ext>
    </p:extLst>
  </p:cSld>
  <p:clrMapOvr>
    <a:masterClrMapping/>
  </p:clrMapOvr>
  <p:transition spd="slow" advTm="58059">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Journey Mapping: Activity </a:t>
            </a:r>
          </a:p>
        </p:txBody>
      </p:sp>
      <p:sp>
        <p:nvSpPr>
          <p:cNvPr id="7" name="Shape 67">
            <a:extLst>
              <a:ext uri="{FF2B5EF4-FFF2-40B4-BE49-F238E27FC236}">
                <a16:creationId xmlns:a16="http://schemas.microsoft.com/office/drawing/2014/main" id="{165642D9-B148-F745-9BE6-C5E55DD11834}"/>
              </a:ext>
            </a:extLst>
          </p:cNvPr>
          <p:cNvSpPr/>
          <p:nvPr/>
        </p:nvSpPr>
        <p:spPr>
          <a:xfrm>
            <a:off x="4975092" y="779979"/>
            <a:ext cx="3284469" cy="2322527"/>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In breakout groups, you’ll be assigned a stage of the buying journey.</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In ten (10) minutes, propose a post you’d do to match that part of the funnel.</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pic>
        <p:nvPicPr>
          <p:cNvPr id="4" name="Picture 3" descr="A picture containing grass, outdoor, several&#10;&#10;Description automatically generated">
            <a:extLst>
              <a:ext uri="{FF2B5EF4-FFF2-40B4-BE49-F238E27FC236}">
                <a16:creationId xmlns:a16="http://schemas.microsoft.com/office/drawing/2014/main" id="{4BEB3B8B-520E-CD68-EA71-2ACFCFE8E8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940" y="813509"/>
            <a:ext cx="4295522" cy="2416231"/>
          </a:xfrm>
          <a:prstGeom prst="rect">
            <a:avLst/>
          </a:prstGeom>
        </p:spPr>
      </p:pic>
    </p:spTree>
    <p:extLst>
      <p:ext uri="{BB962C8B-B14F-4D97-AF65-F5344CB8AC3E}">
        <p14:creationId xmlns:p14="http://schemas.microsoft.com/office/powerpoint/2010/main" val="2284125813"/>
      </p:ext>
    </p:extLst>
  </p:cSld>
  <p:clrMapOvr>
    <a:masterClrMapping/>
  </p:clrMapOvr>
  <p:transition spd="slow" advTm="58059">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Mapping the Customer Journey</a:t>
            </a:r>
          </a:p>
        </p:txBody>
      </p:sp>
      <p:sp>
        <p:nvSpPr>
          <p:cNvPr id="7" name="Shape 67">
            <a:extLst>
              <a:ext uri="{FF2B5EF4-FFF2-40B4-BE49-F238E27FC236}">
                <a16:creationId xmlns:a16="http://schemas.microsoft.com/office/drawing/2014/main" id="{165642D9-B148-F745-9BE6-C5E55DD11834}"/>
              </a:ext>
            </a:extLst>
          </p:cNvPr>
          <p:cNvSpPr/>
          <p:nvPr/>
        </p:nvSpPr>
        <p:spPr>
          <a:xfrm>
            <a:off x="3924636" y="1067548"/>
            <a:ext cx="4336435" cy="293808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We have target customers, </a:t>
            </a: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We have a funnel, </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Now we need </a:t>
            </a:r>
            <a:r>
              <a:rPr lang="en-CA" b="1" dirty="0">
                <a:solidFill>
                  <a:schemeClr val="tx1"/>
                </a:solidFill>
                <a:latin typeface="Avenir Book" panose="02000503020000020003" pitchFamily="2" charset="0"/>
              </a:rPr>
              <a:t>movement</a:t>
            </a:r>
            <a:r>
              <a:rPr lang="en-CA" dirty="0">
                <a:solidFill>
                  <a:schemeClr val="tx1"/>
                </a:solidFill>
                <a:latin typeface="Avenir Book" panose="02000503020000020003" pitchFamily="2" charset="0"/>
              </a:rPr>
              <a:t>.</a:t>
            </a:r>
          </a:p>
          <a:p>
            <a:pPr>
              <a:lnSpc>
                <a:spcPts val="2400"/>
              </a:lnSpc>
              <a:defRPr sz="1600">
                <a:solidFill>
                  <a:srgbClr val="004B54"/>
                </a:solidFill>
                <a:latin typeface="Avenir Heavy"/>
                <a:ea typeface="Avenir Heavy"/>
                <a:cs typeface="Avenir Heavy"/>
                <a:sym typeface="Avenir Heavy"/>
              </a:defRPr>
            </a:pPr>
            <a:br>
              <a:rPr lang="en-CA" dirty="0">
                <a:solidFill>
                  <a:schemeClr val="tx1"/>
                </a:solidFill>
                <a:latin typeface="Avenir Book" panose="02000503020000020003" pitchFamily="2" charset="0"/>
              </a:rPr>
            </a:br>
            <a:r>
              <a:rPr lang="en-CA" dirty="0">
                <a:solidFill>
                  <a:schemeClr val="tx1"/>
                </a:solidFill>
                <a:latin typeface="Avenir Book" panose="02000503020000020003" pitchFamily="2" charset="0"/>
              </a:rPr>
              <a:t>This is mapping and planning for the customer journey, which is essentially giving consumers a </a:t>
            </a:r>
            <a:r>
              <a:rPr lang="en-CA" u="sng" dirty="0">
                <a:solidFill>
                  <a:schemeClr val="tx1"/>
                </a:solidFill>
                <a:latin typeface="Avenir Book" panose="02000503020000020003" pitchFamily="2" charset="0"/>
              </a:rPr>
              <a:t>reason</a:t>
            </a:r>
            <a:r>
              <a:rPr lang="en-CA" dirty="0">
                <a:solidFill>
                  <a:schemeClr val="tx1"/>
                </a:solidFill>
                <a:latin typeface="Avenir Book" panose="02000503020000020003" pitchFamily="2" charset="0"/>
              </a:rPr>
              <a:t> to move from one stage to the next.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pic>
        <p:nvPicPr>
          <p:cNvPr id="5" name="Picture 4">
            <a:extLst>
              <a:ext uri="{FF2B5EF4-FFF2-40B4-BE49-F238E27FC236}">
                <a16:creationId xmlns:a16="http://schemas.microsoft.com/office/drawing/2014/main" id="{FE288D3B-EAAC-0F65-54FA-473997375E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0068" y="1067548"/>
            <a:ext cx="3371149" cy="3371149"/>
          </a:xfrm>
          <a:prstGeom prst="rect">
            <a:avLst/>
          </a:prstGeom>
        </p:spPr>
      </p:pic>
    </p:spTree>
    <p:extLst>
      <p:ext uri="{BB962C8B-B14F-4D97-AF65-F5344CB8AC3E}">
        <p14:creationId xmlns:p14="http://schemas.microsoft.com/office/powerpoint/2010/main" val="1610921456"/>
      </p:ext>
    </p:extLst>
  </p:cSld>
  <p:clrMapOvr>
    <a:masterClrMapping/>
  </p:clrMapOvr>
  <p:transition spd="slow" advTm="58059">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Mapping the Customer Journey</a:t>
            </a:r>
          </a:p>
        </p:txBody>
      </p:sp>
      <p:sp>
        <p:nvSpPr>
          <p:cNvPr id="7" name="Shape 67">
            <a:extLst>
              <a:ext uri="{FF2B5EF4-FFF2-40B4-BE49-F238E27FC236}">
                <a16:creationId xmlns:a16="http://schemas.microsoft.com/office/drawing/2014/main" id="{165642D9-B148-F745-9BE6-C5E55DD11834}"/>
              </a:ext>
            </a:extLst>
          </p:cNvPr>
          <p:cNvSpPr/>
          <p:nvPr/>
        </p:nvSpPr>
        <p:spPr>
          <a:xfrm>
            <a:off x="3935939" y="875308"/>
            <a:ext cx="4336435" cy="3245856"/>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Personal Story: I recently started earning my degree. </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I learned about Athabasca University from paid ads.</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I considered them though when I saw they had a variation of the Bachelor of Commerce I liked. I compared this program (B. Mgt) to other business degrees at other schools.</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pic>
        <p:nvPicPr>
          <p:cNvPr id="5" name="Picture 4">
            <a:extLst>
              <a:ext uri="{FF2B5EF4-FFF2-40B4-BE49-F238E27FC236}">
                <a16:creationId xmlns:a16="http://schemas.microsoft.com/office/drawing/2014/main" id="{FE288D3B-EAAC-0F65-54FA-473997375E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0068" y="1067548"/>
            <a:ext cx="3371149" cy="3371149"/>
          </a:xfrm>
          <a:prstGeom prst="rect">
            <a:avLst/>
          </a:prstGeom>
        </p:spPr>
      </p:pic>
    </p:spTree>
    <p:extLst>
      <p:ext uri="{BB962C8B-B14F-4D97-AF65-F5344CB8AC3E}">
        <p14:creationId xmlns:p14="http://schemas.microsoft.com/office/powerpoint/2010/main" val="2308954441"/>
      </p:ext>
    </p:extLst>
  </p:cSld>
  <p:clrMapOvr>
    <a:masterClrMapping/>
  </p:clrMapOvr>
  <p:transition spd="slow" advTm="58059">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Mapping the Customer Journey</a:t>
            </a:r>
          </a:p>
        </p:txBody>
      </p:sp>
      <p:sp>
        <p:nvSpPr>
          <p:cNvPr id="7" name="Shape 67">
            <a:extLst>
              <a:ext uri="{FF2B5EF4-FFF2-40B4-BE49-F238E27FC236}">
                <a16:creationId xmlns:a16="http://schemas.microsoft.com/office/drawing/2014/main" id="{165642D9-B148-F745-9BE6-C5E55DD11834}"/>
              </a:ext>
            </a:extLst>
          </p:cNvPr>
          <p:cNvSpPr/>
          <p:nvPr/>
        </p:nvSpPr>
        <p:spPr>
          <a:xfrm>
            <a:off x="3935939" y="875308"/>
            <a:ext cx="4336435" cy="3553633"/>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Personal Story: I ultimately decided to do Athabasca when I got details on a webpage they own that outlines how long I have to do each course, the program, and payment structures for those.</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I thought about quitting, but by luck I won a contest through my university, which makes me happier to be there and to stay.</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This as a journey, with movement:</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pic>
        <p:nvPicPr>
          <p:cNvPr id="5" name="Picture 4">
            <a:extLst>
              <a:ext uri="{FF2B5EF4-FFF2-40B4-BE49-F238E27FC236}">
                <a16:creationId xmlns:a16="http://schemas.microsoft.com/office/drawing/2014/main" id="{FE288D3B-EAAC-0F65-54FA-473997375E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0068" y="1067548"/>
            <a:ext cx="3371149" cy="3371149"/>
          </a:xfrm>
          <a:prstGeom prst="rect">
            <a:avLst/>
          </a:prstGeom>
        </p:spPr>
      </p:pic>
    </p:spTree>
    <p:extLst>
      <p:ext uri="{BB962C8B-B14F-4D97-AF65-F5344CB8AC3E}">
        <p14:creationId xmlns:p14="http://schemas.microsoft.com/office/powerpoint/2010/main" val="918365417"/>
      </p:ext>
    </p:extLst>
  </p:cSld>
  <p:clrMapOvr>
    <a:masterClrMapping/>
  </p:clrMapOvr>
  <p:transition spd="slow" advTm="58059">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Mapping the Customer Journey</a:t>
            </a:r>
          </a:p>
        </p:txBody>
      </p:sp>
      <p:sp>
        <p:nvSpPr>
          <p:cNvPr id="7" name="Shape 67">
            <a:extLst>
              <a:ext uri="{FF2B5EF4-FFF2-40B4-BE49-F238E27FC236}">
                <a16:creationId xmlns:a16="http://schemas.microsoft.com/office/drawing/2014/main" id="{165642D9-B148-F745-9BE6-C5E55DD11834}"/>
              </a:ext>
            </a:extLst>
          </p:cNvPr>
          <p:cNvSpPr/>
          <p:nvPr/>
        </p:nvSpPr>
        <p:spPr>
          <a:xfrm>
            <a:off x="3935939" y="875308"/>
            <a:ext cx="4336435" cy="3861409"/>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b="1" dirty="0">
                <a:solidFill>
                  <a:schemeClr val="tx1"/>
                </a:solidFill>
                <a:latin typeface="Avenir Book" panose="02000503020000020003" pitchFamily="2" charset="0"/>
              </a:rPr>
              <a:t>Awareness:</a:t>
            </a:r>
            <a:r>
              <a:rPr lang="en-CA" dirty="0">
                <a:solidFill>
                  <a:schemeClr val="tx1"/>
                </a:solidFill>
                <a:latin typeface="Avenir Book" panose="02000503020000020003" pitchFamily="2" charset="0"/>
              </a:rPr>
              <a:t> They found me at a time when I was looking for schools through paid ads.</a:t>
            </a:r>
          </a:p>
          <a:p>
            <a:pPr>
              <a:lnSpc>
                <a:spcPts val="2400"/>
              </a:lnSpc>
              <a:defRPr sz="1600">
                <a:solidFill>
                  <a:srgbClr val="004B54"/>
                </a:solidFill>
                <a:latin typeface="Avenir Heavy"/>
                <a:ea typeface="Avenir Heavy"/>
                <a:cs typeface="Avenir Heavy"/>
                <a:sym typeface="Avenir Heavy"/>
              </a:defRPr>
            </a:pPr>
            <a:endParaRPr lang="en-CA" b="1"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b="1" dirty="0">
                <a:solidFill>
                  <a:schemeClr val="tx1"/>
                </a:solidFill>
                <a:latin typeface="Avenir Book" panose="02000503020000020003" pitchFamily="2" charset="0"/>
              </a:rPr>
              <a:t>Consideration:</a:t>
            </a:r>
            <a:r>
              <a:rPr lang="en-CA" dirty="0">
                <a:solidFill>
                  <a:schemeClr val="tx1"/>
                </a:solidFill>
                <a:latin typeface="Avenir Book" panose="02000503020000020003" pitchFamily="2" charset="0"/>
              </a:rPr>
              <a:t> I moved to more seriously considering them by comparing their program to others, and confirming what I wanted.</a:t>
            </a:r>
          </a:p>
          <a:p>
            <a:pPr>
              <a:lnSpc>
                <a:spcPts val="2400"/>
              </a:lnSpc>
              <a:defRPr sz="1600">
                <a:solidFill>
                  <a:srgbClr val="004B54"/>
                </a:solidFill>
                <a:latin typeface="Avenir Heavy"/>
                <a:ea typeface="Avenir Heavy"/>
                <a:cs typeface="Avenir Heavy"/>
                <a:sym typeface="Avenir Heavy"/>
              </a:defRPr>
            </a:pPr>
            <a:endParaRPr lang="en-CA" b="1"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b="1" dirty="0">
                <a:solidFill>
                  <a:schemeClr val="tx1"/>
                </a:solidFill>
                <a:latin typeface="Avenir Book" panose="02000503020000020003" pitchFamily="2" charset="0"/>
              </a:rPr>
              <a:t>Conversion: </a:t>
            </a:r>
            <a:r>
              <a:rPr lang="en-CA" dirty="0">
                <a:solidFill>
                  <a:schemeClr val="tx1"/>
                </a:solidFill>
                <a:latin typeface="Avenir Book" panose="02000503020000020003" pitchFamily="2" charset="0"/>
              </a:rPr>
              <a:t>I purchased when I got what I decided was the last, and important, detail.</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a:lnSpc>
                <a:spcPts val="2400"/>
              </a:lnSpc>
              <a:defRPr sz="1600">
                <a:solidFill>
                  <a:srgbClr val="004B54"/>
                </a:solidFill>
                <a:latin typeface="Avenir Heavy"/>
                <a:ea typeface="Avenir Heavy"/>
                <a:cs typeface="Avenir Heavy"/>
                <a:sym typeface="Avenir Heavy"/>
              </a:defRPr>
            </a:pPr>
            <a:r>
              <a:rPr lang="en-CA" b="1" dirty="0">
                <a:solidFill>
                  <a:schemeClr val="tx1"/>
                </a:solidFill>
                <a:latin typeface="Avenir Book" panose="02000503020000020003" pitchFamily="2" charset="0"/>
              </a:rPr>
              <a:t>Loyalty: </a:t>
            </a:r>
            <a:r>
              <a:rPr lang="en-CA" dirty="0">
                <a:solidFill>
                  <a:schemeClr val="tx1"/>
                </a:solidFill>
                <a:latin typeface="Avenir Book" panose="02000503020000020003" pitchFamily="2" charset="0"/>
              </a:rPr>
              <a:t>I won a contest!</a:t>
            </a:r>
            <a:endParaRPr lang="en-CA" b="1" dirty="0">
              <a:solidFill>
                <a:schemeClr val="tx1"/>
              </a:solidFill>
              <a:latin typeface="Avenir Book" panose="02000503020000020003" pitchFamily="2" charset="0"/>
            </a:endParaRP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pic>
        <p:nvPicPr>
          <p:cNvPr id="5" name="Picture 4">
            <a:extLst>
              <a:ext uri="{FF2B5EF4-FFF2-40B4-BE49-F238E27FC236}">
                <a16:creationId xmlns:a16="http://schemas.microsoft.com/office/drawing/2014/main" id="{FE288D3B-EAAC-0F65-54FA-473997375E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0068" y="1067548"/>
            <a:ext cx="3371149" cy="3371149"/>
          </a:xfrm>
          <a:prstGeom prst="rect">
            <a:avLst/>
          </a:prstGeom>
        </p:spPr>
      </p:pic>
    </p:spTree>
    <p:extLst>
      <p:ext uri="{BB962C8B-B14F-4D97-AF65-F5344CB8AC3E}">
        <p14:creationId xmlns:p14="http://schemas.microsoft.com/office/powerpoint/2010/main" val="4005702885"/>
      </p:ext>
    </p:extLst>
  </p:cSld>
  <p:clrMapOvr>
    <a:masterClrMapping/>
  </p:clrMapOvr>
  <p:transition spd="slow" advTm="58059">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Mapping the Customer Journey</a:t>
            </a:r>
          </a:p>
        </p:txBody>
      </p:sp>
      <p:sp>
        <p:nvSpPr>
          <p:cNvPr id="7" name="Shape 67">
            <a:extLst>
              <a:ext uri="{FF2B5EF4-FFF2-40B4-BE49-F238E27FC236}">
                <a16:creationId xmlns:a16="http://schemas.microsoft.com/office/drawing/2014/main" id="{165642D9-B148-F745-9BE6-C5E55DD11834}"/>
              </a:ext>
            </a:extLst>
          </p:cNvPr>
          <p:cNvSpPr/>
          <p:nvPr/>
        </p:nvSpPr>
        <p:spPr>
          <a:xfrm>
            <a:off x="3924636" y="1067548"/>
            <a:ext cx="4336435" cy="2322527"/>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Two key principles here:</a:t>
            </a:r>
          </a:p>
          <a:p>
            <a:pPr>
              <a:lnSpc>
                <a:spcPts val="2400"/>
              </a:lnSpc>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marL="342900" indent="-342900">
              <a:lnSpc>
                <a:spcPts val="2400"/>
              </a:lnSpc>
              <a:buAutoNum type="arabicPeriod"/>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Always have a reason to keep people moving in the funnel (the journey), and </a:t>
            </a:r>
          </a:p>
          <a:p>
            <a:pPr marL="342900" indent="-342900">
              <a:lnSpc>
                <a:spcPts val="2400"/>
              </a:lnSpc>
              <a:buAutoNum type="arabicPeriod"/>
              <a:defRPr sz="1600">
                <a:solidFill>
                  <a:srgbClr val="004B54"/>
                </a:solidFill>
                <a:latin typeface="Avenir Heavy"/>
                <a:ea typeface="Avenir Heavy"/>
                <a:cs typeface="Avenir Heavy"/>
                <a:sym typeface="Avenir Heavy"/>
              </a:defRPr>
            </a:pPr>
            <a:endParaRPr lang="en-CA" dirty="0">
              <a:solidFill>
                <a:schemeClr val="tx1"/>
              </a:solidFill>
              <a:latin typeface="Avenir Book" panose="02000503020000020003" pitchFamily="2" charset="0"/>
            </a:endParaRPr>
          </a:p>
          <a:p>
            <a:pPr marL="342900" indent="-342900">
              <a:lnSpc>
                <a:spcPts val="2400"/>
              </a:lnSpc>
              <a:buAutoNum type="arabicPeriod"/>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Always have a reason for people to buy more.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pic>
        <p:nvPicPr>
          <p:cNvPr id="5" name="Picture 4">
            <a:extLst>
              <a:ext uri="{FF2B5EF4-FFF2-40B4-BE49-F238E27FC236}">
                <a16:creationId xmlns:a16="http://schemas.microsoft.com/office/drawing/2014/main" id="{FE288D3B-EAAC-0F65-54FA-473997375E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0068" y="1067548"/>
            <a:ext cx="3371149" cy="3371149"/>
          </a:xfrm>
          <a:prstGeom prst="rect">
            <a:avLst/>
          </a:prstGeom>
        </p:spPr>
      </p:pic>
    </p:spTree>
    <p:extLst>
      <p:ext uri="{BB962C8B-B14F-4D97-AF65-F5344CB8AC3E}">
        <p14:creationId xmlns:p14="http://schemas.microsoft.com/office/powerpoint/2010/main" val="1998788235"/>
      </p:ext>
    </p:extLst>
  </p:cSld>
  <p:clrMapOvr>
    <a:masterClrMapping/>
  </p:clrMapOvr>
  <p:transition spd="slow" advTm="58059">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Mapping the Customer Journey Case Study: Tim’s </a:t>
            </a:r>
          </a:p>
        </p:txBody>
      </p:sp>
      <p:sp>
        <p:nvSpPr>
          <p:cNvPr id="7" name="Shape 67">
            <a:extLst>
              <a:ext uri="{FF2B5EF4-FFF2-40B4-BE49-F238E27FC236}">
                <a16:creationId xmlns:a16="http://schemas.microsoft.com/office/drawing/2014/main" id="{165642D9-B148-F745-9BE6-C5E55DD11834}"/>
              </a:ext>
            </a:extLst>
          </p:cNvPr>
          <p:cNvSpPr/>
          <p:nvPr/>
        </p:nvSpPr>
        <p:spPr>
          <a:xfrm>
            <a:off x="3924636" y="1067548"/>
            <a:ext cx="4336435" cy="783644"/>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Why, or what reasons exist, for people to keep buying from Tim Horton’s?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pic>
        <p:nvPicPr>
          <p:cNvPr id="5" name="Picture 4">
            <a:extLst>
              <a:ext uri="{FF2B5EF4-FFF2-40B4-BE49-F238E27FC236}">
                <a16:creationId xmlns:a16="http://schemas.microsoft.com/office/drawing/2014/main" id="{FE288D3B-EAAC-0F65-54FA-473997375E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0068" y="1067548"/>
            <a:ext cx="3371149" cy="3371149"/>
          </a:xfrm>
          <a:prstGeom prst="rect">
            <a:avLst/>
          </a:prstGeom>
        </p:spPr>
      </p:pic>
    </p:spTree>
    <p:extLst>
      <p:ext uri="{BB962C8B-B14F-4D97-AF65-F5344CB8AC3E}">
        <p14:creationId xmlns:p14="http://schemas.microsoft.com/office/powerpoint/2010/main" val="1159973756"/>
      </p:ext>
    </p:extLst>
  </p:cSld>
  <p:clrMapOvr>
    <a:masterClrMapping/>
  </p:clrMapOvr>
  <p:transition spd="slow" advTm="58059">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5"/>
          <p:cNvSpPr/>
          <p:nvPr/>
        </p:nvSpPr>
        <p:spPr>
          <a:xfrm rot="10800000">
            <a:off x="8296650" y="88607"/>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E0E1D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9" name="Right Triangle 6"/>
          <p:cNvSpPr/>
          <p:nvPr/>
        </p:nvSpPr>
        <p:spPr>
          <a:xfrm rot="10800000">
            <a:off x="8402656" y="-1"/>
            <a:ext cx="753219" cy="4457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00000"/>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0" name="Straight Connector 7"/>
          <p:cNvSpPr/>
          <p:nvPr/>
        </p:nvSpPr>
        <p:spPr>
          <a:xfrm>
            <a:off x="8261071" y="0"/>
            <a:ext cx="882929" cy="517430"/>
          </a:xfrm>
          <a:prstGeom prst="line">
            <a:avLst/>
          </a:prstGeom>
          <a:ln>
            <a:solidFill>
              <a:srgbClr val="000000"/>
            </a:solidFill>
          </a:ln>
        </p:spPr>
        <p:txBody>
          <a:bodyPr lIns="45719" rIns="45719"/>
          <a:lstStyle/>
          <a:p>
            <a:endParaRPr/>
          </a:p>
        </p:txBody>
      </p:sp>
      <p:sp>
        <p:nvSpPr>
          <p:cNvPr id="11" name="Title 1">
            <a:extLst>
              <a:ext uri="{FF2B5EF4-FFF2-40B4-BE49-F238E27FC236}">
                <a16:creationId xmlns:a16="http://schemas.microsoft.com/office/drawing/2014/main" id="{D8874A88-861E-4748-9C91-C7A6ED946E32}"/>
              </a:ext>
            </a:extLst>
          </p:cNvPr>
          <p:cNvSpPr txBox="1">
            <a:spLocks/>
          </p:cNvSpPr>
          <p:nvPr/>
        </p:nvSpPr>
        <p:spPr>
          <a:xfrm>
            <a:off x="357451" y="311498"/>
            <a:ext cx="7775621" cy="502011"/>
          </a:xfrm>
          <a:prstGeom prst="rect">
            <a:avLst/>
          </a:prstGeom>
        </p:spPr>
        <p:txBody>
          <a:bodyPr>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a:lstStyle>
          <a:p>
            <a:pPr defTabSz="832104" hangingPunct="1">
              <a:defRPr sz="3276">
                <a:solidFill>
                  <a:srgbClr val="C00001"/>
                </a:solidFill>
                <a:latin typeface="Avenir Book"/>
                <a:ea typeface="Avenir Book"/>
                <a:cs typeface="Avenir Book"/>
                <a:sym typeface="Avenir Book"/>
              </a:defRPr>
            </a:pPr>
            <a:r>
              <a:rPr lang="en-CA" sz="2400" dirty="0">
                <a:solidFill>
                  <a:srgbClr val="C00000"/>
                </a:solidFill>
                <a:latin typeface="Avenir Book"/>
                <a:ea typeface="Avenir Book"/>
                <a:cs typeface="Avenir Book"/>
                <a:sym typeface="Avenir Book"/>
              </a:rPr>
              <a:t>Mapping the Customer Journey Case Study: Tim’s </a:t>
            </a:r>
          </a:p>
        </p:txBody>
      </p:sp>
      <p:sp>
        <p:nvSpPr>
          <p:cNvPr id="7" name="Shape 67">
            <a:extLst>
              <a:ext uri="{FF2B5EF4-FFF2-40B4-BE49-F238E27FC236}">
                <a16:creationId xmlns:a16="http://schemas.microsoft.com/office/drawing/2014/main" id="{165642D9-B148-F745-9BE6-C5E55DD11834}"/>
              </a:ext>
            </a:extLst>
          </p:cNvPr>
          <p:cNvSpPr/>
          <p:nvPr/>
        </p:nvSpPr>
        <p:spPr>
          <a:xfrm>
            <a:off x="3924636" y="1067548"/>
            <a:ext cx="4336435" cy="2630303"/>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Why, or what reasons exist, for people to keep buying from Tim Horton’s?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Low price point and easy to access</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Many different times and occasions we need their products </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USP: ease of access and speed</a:t>
            </a:r>
          </a:p>
          <a:p>
            <a:pPr marL="285750" indent="-285750">
              <a:lnSpc>
                <a:spcPts val="2400"/>
              </a:lnSpc>
              <a:buFont typeface="Arial" panose="020B0604020202020204" pitchFamily="34" charset="0"/>
              <a:buChar char="•"/>
              <a:defRPr sz="1600">
                <a:solidFill>
                  <a:srgbClr val="004B54"/>
                </a:solidFill>
                <a:latin typeface="Avenir Heavy"/>
                <a:ea typeface="Avenir Heavy"/>
                <a:cs typeface="Avenir Heavy"/>
                <a:sym typeface="Avenir Heavy"/>
              </a:defRPr>
            </a:pPr>
            <a:r>
              <a:rPr lang="en-CA" dirty="0">
                <a:solidFill>
                  <a:schemeClr val="tx1"/>
                </a:solidFill>
                <a:latin typeface="Avenir Book" panose="02000503020000020003" pitchFamily="2" charset="0"/>
              </a:rPr>
              <a:t>When we want something sweet and delicious  </a:t>
            </a:r>
          </a:p>
        </p:txBody>
      </p:sp>
      <p:pic>
        <p:nvPicPr>
          <p:cNvPr id="16" name="Picture 15">
            <a:extLst>
              <a:ext uri="{FF2B5EF4-FFF2-40B4-BE49-F238E27FC236}">
                <a16:creationId xmlns:a16="http://schemas.microsoft.com/office/drawing/2014/main" id="{DE8E8B51-B942-2048-8362-529DA63CD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313" y="4775121"/>
            <a:ext cx="2467435" cy="333104"/>
          </a:xfrm>
          <a:prstGeom prst="rect">
            <a:avLst/>
          </a:prstGeom>
        </p:spPr>
      </p:pic>
      <p:sp>
        <p:nvSpPr>
          <p:cNvPr id="17" name="Shape 66">
            <a:extLst>
              <a:ext uri="{FF2B5EF4-FFF2-40B4-BE49-F238E27FC236}">
                <a16:creationId xmlns:a16="http://schemas.microsoft.com/office/drawing/2014/main" id="{B538DC74-5550-C84B-8847-2865054F91F5}"/>
              </a:ext>
            </a:extLst>
          </p:cNvPr>
          <p:cNvSpPr/>
          <p:nvPr/>
        </p:nvSpPr>
        <p:spPr>
          <a:xfrm>
            <a:off x="431800" y="212390"/>
            <a:ext cx="2199901" cy="10501"/>
          </a:xfrm>
          <a:prstGeom prst="line">
            <a:avLst/>
          </a:prstGeom>
          <a:ln>
            <a:solidFill>
              <a:srgbClr val="000000"/>
            </a:solidFill>
          </a:ln>
        </p:spPr>
        <p:txBody>
          <a:bodyPr lIns="45719" rIns="45719"/>
          <a:lstStyle/>
          <a:p>
            <a:endParaRPr/>
          </a:p>
        </p:txBody>
      </p:sp>
      <p:sp>
        <p:nvSpPr>
          <p:cNvPr id="2" name="Shape 67">
            <a:extLst>
              <a:ext uri="{FF2B5EF4-FFF2-40B4-BE49-F238E27FC236}">
                <a16:creationId xmlns:a16="http://schemas.microsoft.com/office/drawing/2014/main" id="{74B853B1-622E-9EBC-91D8-8C2BA6733E57}"/>
              </a:ext>
            </a:extLst>
          </p:cNvPr>
          <p:cNvSpPr/>
          <p:nvPr/>
        </p:nvSpPr>
        <p:spPr>
          <a:xfrm>
            <a:off x="3521217" y="287569"/>
            <a:ext cx="5634658" cy="49241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a:lnSpc>
                <a:spcPts val="2400"/>
              </a:lnSpc>
              <a:defRPr sz="1600">
                <a:solidFill>
                  <a:srgbClr val="004B54"/>
                </a:solidFill>
                <a:latin typeface="Avenir Heavy"/>
                <a:ea typeface="Avenir Heavy"/>
                <a:cs typeface="Avenir Heavy"/>
                <a:sym typeface="Avenir Heavy"/>
              </a:defRPr>
            </a:pPr>
            <a:endParaRPr lang="en-CA" sz="2000" b="1" dirty="0">
              <a:solidFill>
                <a:srgbClr val="7030A0"/>
              </a:solidFill>
              <a:latin typeface="Avenir Book" panose="02000503020000020003" pitchFamily="2" charset="0"/>
            </a:endParaRPr>
          </a:p>
        </p:txBody>
      </p:sp>
      <p:pic>
        <p:nvPicPr>
          <p:cNvPr id="5" name="Picture 4">
            <a:extLst>
              <a:ext uri="{FF2B5EF4-FFF2-40B4-BE49-F238E27FC236}">
                <a16:creationId xmlns:a16="http://schemas.microsoft.com/office/drawing/2014/main" id="{FE288D3B-EAAC-0F65-54FA-473997375E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0068" y="1067548"/>
            <a:ext cx="3371149" cy="3371149"/>
          </a:xfrm>
          <a:prstGeom prst="rect">
            <a:avLst/>
          </a:prstGeom>
        </p:spPr>
      </p:pic>
    </p:spTree>
    <p:extLst>
      <p:ext uri="{BB962C8B-B14F-4D97-AF65-F5344CB8AC3E}">
        <p14:creationId xmlns:p14="http://schemas.microsoft.com/office/powerpoint/2010/main" val="416041845"/>
      </p:ext>
    </p:extLst>
  </p:cSld>
  <p:clrMapOvr>
    <a:masterClrMapping/>
  </p:clrMapOvr>
  <p:transition spd="slow" advTm="58059">
    <p:fade/>
  </p:transition>
</p:sld>
</file>

<file path=ppt/theme/theme1.xml><?xml version="1.0" encoding="utf-8"?>
<a:theme xmlns:a="http://schemas.openxmlformats.org/drawingml/2006/main" name="simple-light-2">
  <a:themeElements>
    <a:clrScheme name="simple-light-2">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light-2">
      <a:majorFont>
        <a:latin typeface="Helvetica"/>
        <a:ea typeface="Helvetica"/>
        <a:cs typeface="Helvetica"/>
      </a:majorFont>
      <a:minorFont>
        <a:latin typeface="Arial"/>
        <a:ea typeface="Arial"/>
        <a:cs typeface="Arial"/>
      </a:minorFont>
    </a:fontScheme>
    <a:fmtScheme name="simple-light-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light-2">
  <a:themeElements>
    <a:clrScheme name="simple-light-2">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light-2">
      <a:majorFont>
        <a:latin typeface="Helvetica"/>
        <a:ea typeface="Helvetica"/>
        <a:cs typeface="Helvetica"/>
      </a:majorFont>
      <a:minorFont>
        <a:latin typeface="Arial"/>
        <a:ea typeface="Arial"/>
        <a:cs typeface="Arial"/>
      </a:minorFont>
    </a:fontScheme>
    <a:fmtScheme name="simple-light-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g2pf xmlns="a7ef301e-ce73-434b-8bee-0ad4717d3c64" xsi:nil="true"/>
    <SharedWithUsers xmlns="b767e192-ff92-469f-941d-e6f2fa8a9c7c">
      <UserInfo>
        <DisplayName>Shelley Middlebrook</DisplayName>
        <AccountId>52</AccountId>
        <AccountType/>
      </UserInfo>
      <UserInfo>
        <DisplayName>Tom Symes</DisplayName>
        <AccountId>55</AccountId>
        <AccountType/>
      </UserInfo>
      <UserInfo>
        <DisplayName>Gerry Chomniak</DisplayName>
        <AccountId>73</AccountId>
        <AccountType/>
      </UserInfo>
      <UserInfo>
        <DisplayName>Jeffrey Caruk</DisplayName>
        <AccountId>62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F2DB987C0C2FB4390BF4E4CF61AABAF" ma:contentTypeVersion="8" ma:contentTypeDescription="Create a new document." ma:contentTypeScope="" ma:versionID="03842c4a6678cc8922ebdd60f66677b9">
  <xsd:schema xmlns:xsd="http://www.w3.org/2001/XMLSchema" xmlns:xs="http://www.w3.org/2001/XMLSchema" xmlns:p="http://schemas.microsoft.com/office/2006/metadata/properties" xmlns:ns2="a7ef301e-ce73-434b-8bee-0ad4717d3c64" xmlns:ns3="b767e192-ff92-469f-941d-e6f2fa8a9c7c" targetNamespace="http://schemas.microsoft.com/office/2006/metadata/properties" ma:root="true" ma:fieldsID="574831328ba667b473bba7ea29b25924" ns2:_="" ns3:_="">
    <xsd:import namespace="a7ef301e-ce73-434b-8bee-0ad4717d3c64"/>
    <xsd:import namespace="b767e192-ff92-469f-941d-e6f2fa8a9c7c"/>
    <xsd:element name="properties">
      <xsd:complexType>
        <xsd:sequence>
          <xsd:element name="documentManagement">
            <xsd:complexType>
              <xsd:all>
                <xsd:element ref="ns2:g2pf" minOccurs="0"/>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ef301e-ce73-434b-8bee-0ad4717d3c64" elementFormDefault="qualified">
    <xsd:import namespace="http://schemas.microsoft.com/office/2006/documentManagement/types"/>
    <xsd:import namespace="http://schemas.microsoft.com/office/infopath/2007/PartnerControls"/>
    <xsd:element name="g2pf" ma:index="8" nillable="true" ma:displayName="Formerly" ma:internalName="g2pf">
      <xsd:simpleType>
        <xsd:restriction base="dms:Text"/>
      </xsd:simpleType>
    </xsd:element>
    <xsd:element name="MediaServiceMetadata" ma:index="9" nillable="true" ma:displayName="MediaServiceMetadata" ma:description="" ma:hidden="true" ma:internalName="MediaServiceMetadata" ma:readOnly="true">
      <xsd:simpleType>
        <xsd:restriction base="dms:Note"/>
      </xsd:simpleType>
    </xsd:element>
    <xsd:element name="MediaServiceFastMetadata" ma:index="10" nillable="true" ma:displayName="MediaServiceFastMetadata" ma:description="" ma:hidden="true" ma:internalName="MediaServiceFastMetadata" ma:readOnly="true">
      <xsd:simpleType>
        <xsd:restriction base="dms:Note"/>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AutoTags" ma:index="12"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767e192-ff92-469f-941d-e6f2fa8a9c7c"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5F512C-0735-4D04-AC0A-6D4136F7A93C}">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b767e192-ff92-469f-941d-e6f2fa8a9c7c"/>
    <ds:schemaRef ds:uri="a7ef301e-ce73-434b-8bee-0ad4717d3c64"/>
    <ds:schemaRef ds:uri="http://www.w3.org/XML/1998/namespace"/>
  </ds:schemaRefs>
</ds:datastoreItem>
</file>

<file path=customXml/itemProps2.xml><?xml version="1.0" encoding="utf-8"?>
<ds:datastoreItem xmlns:ds="http://schemas.openxmlformats.org/officeDocument/2006/customXml" ds:itemID="{5CED3480-3C7C-4F73-9800-93767D2BEE18}">
  <ds:schemaRefs>
    <ds:schemaRef ds:uri="http://schemas.microsoft.com/sharepoint/v3/contenttype/forms"/>
  </ds:schemaRefs>
</ds:datastoreItem>
</file>

<file path=customXml/itemProps3.xml><?xml version="1.0" encoding="utf-8"?>
<ds:datastoreItem xmlns:ds="http://schemas.openxmlformats.org/officeDocument/2006/customXml" ds:itemID="{3684D1C7-FC21-4CCE-9007-7A437ACC75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ef301e-ce73-434b-8bee-0ad4717d3c64"/>
    <ds:schemaRef ds:uri="b767e192-ff92-469f-941d-e6f2fa8a9c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14321</TotalTime>
  <Words>5944</Words>
  <Application>Microsoft Macintosh PowerPoint</Application>
  <PresentationFormat>On-screen Show (16:9)</PresentationFormat>
  <Paragraphs>787</Paragraphs>
  <Slides>119</Slides>
  <Notes>52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119</vt:i4>
      </vt:variant>
    </vt:vector>
  </HeadingPairs>
  <TitlesOfParts>
    <vt:vector size="123" baseType="lpstr">
      <vt:lpstr>Arial</vt:lpstr>
      <vt:lpstr>Avenir Black</vt:lpstr>
      <vt:lpstr>Avenir Book</vt:lpstr>
      <vt:lpstr>simple-light-2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Shelley Middlebrook</dc:creator>
  <cp:lastModifiedBy>Tim Campbell-Smith</cp:lastModifiedBy>
  <cp:revision>424</cp:revision>
  <dcterms:modified xsi:type="dcterms:W3CDTF">2023-02-02T16:10:18Z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0x0101004F2DB987C0C2FB4390BF4E4CF61AABAF</vt:lpwstr>
  </property>
</Properties>
</file>